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Lst>
  <p:sldSz cy="5143500" cx="9144000"/>
  <p:notesSz cx="6858000" cy="9144000"/>
  <p:embeddedFontLst>
    <p:embeddedFont>
      <p:font typeface="Roboto Slab"/>
      <p:bold r:id="rId74"/>
    </p:embeddedFont>
    <p:embeddedFont>
      <p:font typeface="Roboto"/>
      <p:regular r:id="rId75"/>
      <p:bold r:id="rId76"/>
      <p:italic r:id="rId77"/>
      <p:boldItalic r:id="rId7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31" Type="http://schemas.openxmlformats.org/officeDocument/2006/relationships/slide" Target="slides/slide26.xml"/><Relationship Id="rId75" Type="http://schemas.openxmlformats.org/officeDocument/2006/relationships/font" Target="fonts/Roboto-regular.fntdata"/><Relationship Id="rId30" Type="http://schemas.openxmlformats.org/officeDocument/2006/relationships/slide" Target="slides/slide25.xml"/><Relationship Id="rId74" Type="http://schemas.openxmlformats.org/officeDocument/2006/relationships/font" Target="fonts/RobotoSlab-bold.fntdata"/><Relationship Id="rId33" Type="http://schemas.openxmlformats.org/officeDocument/2006/relationships/slide" Target="slides/slide28.xml"/><Relationship Id="rId77" Type="http://schemas.openxmlformats.org/officeDocument/2006/relationships/font" Target="fonts/Roboto-italic.fntdata"/><Relationship Id="rId32" Type="http://schemas.openxmlformats.org/officeDocument/2006/relationships/slide" Target="slides/slide27.xml"/><Relationship Id="rId76" Type="http://schemas.openxmlformats.org/officeDocument/2006/relationships/font" Target="fonts/Roboto-bold.fntdata"/><Relationship Id="rId35" Type="http://schemas.openxmlformats.org/officeDocument/2006/relationships/slide" Target="slides/slide30.xml"/><Relationship Id="rId34" Type="http://schemas.openxmlformats.org/officeDocument/2006/relationships/slide" Target="slides/slide29.xml"/><Relationship Id="rId78" Type="http://schemas.openxmlformats.org/officeDocument/2006/relationships/font" Target="fonts/Roboto-boldItalic.fntdata"/><Relationship Id="rId71" Type="http://schemas.openxmlformats.org/officeDocument/2006/relationships/slide" Target="slides/slide66.xml"/><Relationship Id="rId70" Type="http://schemas.openxmlformats.org/officeDocument/2006/relationships/slide" Target="slides/slide65.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slide" Target="slides/slide61.xml"/><Relationship Id="rId21" Type="http://schemas.openxmlformats.org/officeDocument/2006/relationships/slide" Target="slides/slide16.xml"/><Relationship Id="rId65" Type="http://schemas.openxmlformats.org/officeDocument/2006/relationships/slide" Target="slides/slide60.xml"/><Relationship Id="rId24" Type="http://schemas.openxmlformats.org/officeDocument/2006/relationships/slide" Target="slides/slide19.xml"/><Relationship Id="rId68" Type="http://schemas.openxmlformats.org/officeDocument/2006/relationships/slide" Target="slides/slide63.xml"/><Relationship Id="rId23" Type="http://schemas.openxmlformats.org/officeDocument/2006/relationships/slide" Target="slides/slide18.xml"/><Relationship Id="rId67" Type="http://schemas.openxmlformats.org/officeDocument/2006/relationships/slide" Target="slides/slide62.xml"/><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slide" Target="slides/slide64.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c6f73a04f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c6f73a04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8da3a8472b_0_10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8da3a8472b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8da3a8472b_0_13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8da3a8472b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8da3a8472b_0_11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8da3a8472b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8da3a8472b_0_14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8da3a8472b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8da3a8472b_0_15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8da3a8472b_0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8da3a8472b_0_16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8da3a8472b_0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8da3a8472b_0_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8da3a8472b_0_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8da3a8472b_0_1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8da3a8472b_0_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8da3a8472b_0_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8da3a8472b_0_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8da3a8472b_0_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8da3a8472b_0_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c6f73a04f_0_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c6f73a04f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8da3a8472b_0_2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8da3a8472b_0_2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8da3a8472b_0_2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8da3a8472b_0_2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8da3a8472b_0_2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8da3a8472b_0_2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8da3a8472b_0_2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8da3a8472b_0_2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8da3a8472b_0_2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8da3a8472b_0_2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8da3a8472b_0_2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8da3a8472b_0_2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8da3a8472b_0_2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8da3a8472b_0_2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8da3a8472b_0_2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8da3a8472b_0_2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8da3a8472b_0_2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8da3a8472b_0_2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8da3a8472b_0_2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8da3a8472b_0_2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8da3a8472b_0_1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8da3a8472b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8dbada509c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8dbada509c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8da3a8472b_0_3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8da3a8472b_0_3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8da3a8472b_0_3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8da3a8472b_0_3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8da3a8472b_0_3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8da3a8472b_0_3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8db8a98bac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8db8a98bac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8db8a98bac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8db8a98bac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8db8a98bac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8db8a98bac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8db8a98bac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8db8a98bac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8db8a98bac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8db8a98bac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8db8a98bac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8db8a98bac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8da3a8472b_0_2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8da3a8472b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g8db8a98bac_0_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2" name="Google Shape;392;g8db8a98bac_0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8db8a98bac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2" name="Google Shape;402;g8db8a98bac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8db8a98bac_0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8db8a98bac_0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g8db8a98bac_0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5" name="Google Shape;425;g8db8a98bac_0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g8dbada509c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6" name="Google Shape;436;g8dbada509c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8da3a8472b_0_3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8" name="Google Shape;448;g8da3a8472b_0_3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g8db8a98bac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6" name="Google Shape;456;g8db8a98bac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g8db8a98bac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6" name="Google Shape;466;g8db8a98bac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g8db8a98bac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8" name="Google Shape;478;g8db8a98bac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g8dbada509c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9" name="Google Shape;489;g8dbada509c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8da3a8472b_0_4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8da3a8472b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g8db8a98bac_0_2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6" name="Google Shape;496;g8db8a98bac_0_2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 name="Shape 502"/>
        <p:cNvGrpSpPr/>
        <p:nvPr/>
      </p:nvGrpSpPr>
      <p:grpSpPr>
        <a:xfrm>
          <a:off x="0" y="0"/>
          <a:ext cx="0" cy="0"/>
          <a:chOff x="0" y="0"/>
          <a:chExt cx="0" cy="0"/>
        </a:xfrm>
      </p:grpSpPr>
      <p:sp>
        <p:nvSpPr>
          <p:cNvPr id="503" name="Google Shape;503;g8db8a98bac_0_2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4" name="Google Shape;504;g8db8a98bac_0_2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 name="Shape 511"/>
        <p:cNvGrpSpPr/>
        <p:nvPr/>
      </p:nvGrpSpPr>
      <p:grpSpPr>
        <a:xfrm>
          <a:off x="0" y="0"/>
          <a:ext cx="0" cy="0"/>
          <a:chOff x="0" y="0"/>
          <a:chExt cx="0" cy="0"/>
        </a:xfrm>
      </p:grpSpPr>
      <p:sp>
        <p:nvSpPr>
          <p:cNvPr id="512" name="Google Shape;512;g8db8a98bac_0_2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3" name="Google Shape;513;g8db8a98bac_0_2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g8dbada509c_3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4" name="Google Shape;524;g8dbada509c_3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3" name="Shape 533"/>
        <p:cNvGrpSpPr/>
        <p:nvPr/>
      </p:nvGrpSpPr>
      <p:grpSpPr>
        <a:xfrm>
          <a:off x="0" y="0"/>
          <a:ext cx="0" cy="0"/>
          <a:chOff x="0" y="0"/>
          <a:chExt cx="0" cy="0"/>
        </a:xfrm>
      </p:grpSpPr>
      <p:sp>
        <p:nvSpPr>
          <p:cNvPr id="534" name="Google Shape;534;g8dbada509c_3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5" name="Google Shape;535;g8dbada509c_3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 name="Shape 544"/>
        <p:cNvGrpSpPr/>
        <p:nvPr/>
      </p:nvGrpSpPr>
      <p:grpSpPr>
        <a:xfrm>
          <a:off x="0" y="0"/>
          <a:ext cx="0" cy="0"/>
          <a:chOff x="0" y="0"/>
          <a:chExt cx="0" cy="0"/>
        </a:xfrm>
      </p:grpSpPr>
      <p:sp>
        <p:nvSpPr>
          <p:cNvPr id="545" name="Google Shape;545;g8db8a98bac_0_2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6" name="Google Shape;546;g8db8a98bac_0_2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6" name="Shape 556"/>
        <p:cNvGrpSpPr/>
        <p:nvPr/>
      </p:nvGrpSpPr>
      <p:grpSpPr>
        <a:xfrm>
          <a:off x="0" y="0"/>
          <a:ext cx="0" cy="0"/>
          <a:chOff x="0" y="0"/>
          <a:chExt cx="0" cy="0"/>
        </a:xfrm>
      </p:grpSpPr>
      <p:sp>
        <p:nvSpPr>
          <p:cNvPr id="557" name="Google Shape;557;g8db8a98bac_0_2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8" name="Google Shape;558;g8db8a98bac_0_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6" name="Shape 566"/>
        <p:cNvGrpSpPr/>
        <p:nvPr/>
      </p:nvGrpSpPr>
      <p:grpSpPr>
        <a:xfrm>
          <a:off x="0" y="0"/>
          <a:ext cx="0" cy="0"/>
          <a:chOff x="0" y="0"/>
          <a:chExt cx="0" cy="0"/>
        </a:xfrm>
      </p:grpSpPr>
      <p:sp>
        <p:nvSpPr>
          <p:cNvPr id="567" name="Google Shape;567;g8db8a98bac_0_2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8" name="Google Shape;568;g8db8a98bac_0_2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7" name="Shape 577"/>
        <p:cNvGrpSpPr/>
        <p:nvPr/>
      </p:nvGrpSpPr>
      <p:grpSpPr>
        <a:xfrm>
          <a:off x="0" y="0"/>
          <a:ext cx="0" cy="0"/>
          <a:chOff x="0" y="0"/>
          <a:chExt cx="0" cy="0"/>
        </a:xfrm>
      </p:grpSpPr>
      <p:sp>
        <p:nvSpPr>
          <p:cNvPr id="578" name="Google Shape;578;g8dbada509c_3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9" name="Google Shape;579;g8dbada509c_3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8" name="Shape 588"/>
        <p:cNvGrpSpPr/>
        <p:nvPr/>
      </p:nvGrpSpPr>
      <p:grpSpPr>
        <a:xfrm>
          <a:off x="0" y="0"/>
          <a:ext cx="0" cy="0"/>
          <a:chOff x="0" y="0"/>
          <a:chExt cx="0" cy="0"/>
        </a:xfrm>
      </p:grpSpPr>
      <p:sp>
        <p:nvSpPr>
          <p:cNvPr id="589" name="Google Shape;589;g8dbada509c_3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0" name="Google Shape;590;g8dbada509c_3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c6f73a04f_0_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c6f73a04f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0" name="Shape 600"/>
        <p:cNvGrpSpPr/>
        <p:nvPr/>
      </p:nvGrpSpPr>
      <p:grpSpPr>
        <a:xfrm>
          <a:off x="0" y="0"/>
          <a:ext cx="0" cy="0"/>
          <a:chOff x="0" y="0"/>
          <a:chExt cx="0" cy="0"/>
        </a:xfrm>
      </p:grpSpPr>
      <p:sp>
        <p:nvSpPr>
          <p:cNvPr id="601" name="Google Shape;601;g8db8a98bac_0_2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2" name="Google Shape;602;g8db8a98bac_0_2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3" name="Shape 613"/>
        <p:cNvGrpSpPr/>
        <p:nvPr/>
      </p:nvGrpSpPr>
      <p:grpSpPr>
        <a:xfrm>
          <a:off x="0" y="0"/>
          <a:ext cx="0" cy="0"/>
          <a:chOff x="0" y="0"/>
          <a:chExt cx="0" cy="0"/>
        </a:xfrm>
      </p:grpSpPr>
      <p:sp>
        <p:nvSpPr>
          <p:cNvPr id="614" name="Google Shape;614;g8db8a98bac_0_3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5" name="Google Shape;615;g8db8a98bac_0_3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5" name="Shape 625"/>
        <p:cNvGrpSpPr/>
        <p:nvPr/>
      </p:nvGrpSpPr>
      <p:grpSpPr>
        <a:xfrm>
          <a:off x="0" y="0"/>
          <a:ext cx="0" cy="0"/>
          <a:chOff x="0" y="0"/>
          <a:chExt cx="0" cy="0"/>
        </a:xfrm>
      </p:grpSpPr>
      <p:sp>
        <p:nvSpPr>
          <p:cNvPr id="626" name="Google Shape;626;g8db8a98bac_0_3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7" name="Google Shape;627;g8db8a98bac_0_3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7" name="Shape 637"/>
        <p:cNvGrpSpPr/>
        <p:nvPr/>
      </p:nvGrpSpPr>
      <p:grpSpPr>
        <a:xfrm>
          <a:off x="0" y="0"/>
          <a:ext cx="0" cy="0"/>
          <a:chOff x="0" y="0"/>
          <a:chExt cx="0" cy="0"/>
        </a:xfrm>
      </p:grpSpPr>
      <p:sp>
        <p:nvSpPr>
          <p:cNvPr id="638" name="Google Shape;638;g8db8a98bac_0_3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9" name="Google Shape;639;g8db8a98bac_0_3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4" name="Shape 644"/>
        <p:cNvGrpSpPr/>
        <p:nvPr/>
      </p:nvGrpSpPr>
      <p:grpSpPr>
        <a:xfrm>
          <a:off x="0" y="0"/>
          <a:ext cx="0" cy="0"/>
          <a:chOff x="0" y="0"/>
          <a:chExt cx="0" cy="0"/>
        </a:xfrm>
      </p:grpSpPr>
      <p:sp>
        <p:nvSpPr>
          <p:cNvPr id="645" name="Google Shape;645;g8db8a98bac_0_3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6" name="Google Shape;646;g8db8a98bac_0_3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3" name="Shape 653"/>
        <p:cNvGrpSpPr/>
        <p:nvPr/>
      </p:nvGrpSpPr>
      <p:grpSpPr>
        <a:xfrm>
          <a:off x="0" y="0"/>
          <a:ext cx="0" cy="0"/>
          <a:chOff x="0" y="0"/>
          <a:chExt cx="0" cy="0"/>
        </a:xfrm>
      </p:grpSpPr>
      <p:sp>
        <p:nvSpPr>
          <p:cNvPr id="654" name="Google Shape;654;g8db8a98bac_0_3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5" name="Google Shape;655;g8db8a98bac_0_3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3" name="Shape 663"/>
        <p:cNvGrpSpPr/>
        <p:nvPr/>
      </p:nvGrpSpPr>
      <p:grpSpPr>
        <a:xfrm>
          <a:off x="0" y="0"/>
          <a:ext cx="0" cy="0"/>
          <a:chOff x="0" y="0"/>
          <a:chExt cx="0" cy="0"/>
        </a:xfrm>
      </p:grpSpPr>
      <p:sp>
        <p:nvSpPr>
          <p:cNvPr id="664" name="Google Shape;664;g8db8a98bac_0_3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5" name="Google Shape;665;g8db8a98bac_0_3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2" name="Shape 672"/>
        <p:cNvGrpSpPr/>
        <p:nvPr/>
      </p:nvGrpSpPr>
      <p:grpSpPr>
        <a:xfrm>
          <a:off x="0" y="0"/>
          <a:ext cx="0" cy="0"/>
          <a:chOff x="0" y="0"/>
          <a:chExt cx="0" cy="0"/>
        </a:xfrm>
      </p:grpSpPr>
      <p:sp>
        <p:nvSpPr>
          <p:cNvPr id="673" name="Google Shape;673;g8dbada509c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4" name="Google Shape;674;g8dbada509c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8" name="Shape 678"/>
        <p:cNvGrpSpPr/>
        <p:nvPr/>
      </p:nvGrpSpPr>
      <p:grpSpPr>
        <a:xfrm>
          <a:off x="0" y="0"/>
          <a:ext cx="0" cy="0"/>
          <a:chOff x="0" y="0"/>
          <a:chExt cx="0" cy="0"/>
        </a:xfrm>
      </p:grpSpPr>
      <p:sp>
        <p:nvSpPr>
          <p:cNvPr id="679" name="Google Shape;679;gc6f73a04f_0_4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80" name="Google Shape;680;gc6f73a04f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c6f73a04f_0_1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c6f73a04f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8da3a8472b_0_7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8da3a8472b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8da3a8472b_0_8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8da3a8472b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flipH="1">
            <a:off x="8246400" y="4245925"/>
            <a:ext cx="897600" cy="8976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8246400" y="4245875"/>
            <a:ext cx="897600" cy="897600"/>
          </a:xfrm>
          <a:prstGeom prst="round1Rect">
            <a:avLst>
              <a:gd fmla="val 16667" name="adj"/>
            </a:avLst>
          </a:prstGeom>
          <a:solidFill>
            <a:schemeClr val="lt1">
              <a:alpha val="680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ph type="ctrTitle"/>
          </p:nvPr>
        </p:nvSpPr>
        <p:spPr>
          <a:xfrm>
            <a:off x="390525" y="1819275"/>
            <a:ext cx="8222100" cy="933600"/>
          </a:xfrm>
          <a:prstGeom prst="rect">
            <a:avLst/>
          </a:prstGeom>
        </p:spPr>
        <p:txBody>
          <a:bodyPr anchorCtr="0" anchor="b"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13" name="Google Shape;13;p2"/>
          <p:cNvSpPr txBox="1"/>
          <p:nvPr>
            <p:ph idx="1" type="subTitle"/>
          </p:nvPr>
        </p:nvSpPr>
        <p:spPr>
          <a:xfrm>
            <a:off x="390525" y="2789130"/>
            <a:ext cx="8222100" cy="4329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p:txBody>
      </p:sp>
      <p:sp>
        <p:nvSpPr>
          <p:cNvPr id="14" name="Google Shape;14;p2"/>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4"/>
        </a:solidFill>
      </p:bgPr>
    </p:bg>
    <p:spTree>
      <p:nvGrpSpPr>
        <p:cNvPr id="57" name="Shape 57"/>
        <p:cNvGrpSpPr/>
        <p:nvPr/>
      </p:nvGrpSpPr>
      <p:grpSpPr>
        <a:xfrm>
          <a:off x="0" y="0"/>
          <a:ext cx="0" cy="0"/>
          <a:chOff x="0" y="0"/>
          <a:chExt cx="0" cy="0"/>
        </a:xfrm>
      </p:grpSpPr>
      <p:sp>
        <p:nvSpPr>
          <p:cNvPr id="58" name="Google Shape;58;p11"/>
          <p:cNvSpPr txBox="1"/>
          <p:nvPr>
            <p:ph hasCustomPrompt="1" type="title"/>
          </p:nvPr>
        </p:nvSpPr>
        <p:spPr>
          <a:xfrm>
            <a:off x="475500" y="1258525"/>
            <a:ext cx="8222100" cy="19635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dk2"/>
              </a:buClr>
              <a:buSzPts val="12000"/>
              <a:buNone/>
              <a:defRPr sz="12000">
                <a:solidFill>
                  <a:schemeClr val="dk2"/>
                </a:solidFill>
              </a:defRPr>
            </a:lvl1pPr>
            <a:lvl2pPr lvl="1" algn="ctr">
              <a:spcBef>
                <a:spcPts val="0"/>
              </a:spcBef>
              <a:spcAft>
                <a:spcPts val="0"/>
              </a:spcAft>
              <a:buClr>
                <a:schemeClr val="dk2"/>
              </a:buClr>
              <a:buSzPts val="12000"/>
              <a:buNone/>
              <a:defRPr sz="12000">
                <a:solidFill>
                  <a:schemeClr val="dk2"/>
                </a:solidFill>
              </a:defRPr>
            </a:lvl2pPr>
            <a:lvl3pPr lvl="2" algn="ctr">
              <a:spcBef>
                <a:spcPts val="0"/>
              </a:spcBef>
              <a:spcAft>
                <a:spcPts val="0"/>
              </a:spcAft>
              <a:buClr>
                <a:schemeClr val="dk2"/>
              </a:buClr>
              <a:buSzPts val="12000"/>
              <a:buNone/>
              <a:defRPr sz="12000">
                <a:solidFill>
                  <a:schemeClr val="dk2"/>
                </a:solidFill>
              </a:defRPr>
            </a:lvl3pPr>
            <a:lvl4pPr lvl="3" algn="ctr">
              <a:spcBef>
                <a:spcPts val="0"/>
              </a:spcBef>
              <a:spcAft>
                <a:spcPts val="0"/>
              </a:spcAft>
              <a:buClr>
                <a:schemeClr val="dk2"/>
              </a:buClr>
              <a:buSzPts val="12000"/>
              <a:buNone/>
              <a:defRPr sz="12000">
                <a:solidFill>
                  <a:schemeClr val="dk2"/>
                </a:solidFill>
              </a:defRPr>
            </a:lvl4pPr>
            <a:lvl5pPr lvl="4" algn="ctr">
              <a:spcBef>
                <a:spcPts val="0"/>
              </a:spcBef>
              <a:spcAft>
                <a:spcPts val="0"/>
              </a:spcAft>
              <a:buClr>
                <a:schemeClr val="dk2"/>
              </a:buClr>
              <a:buSzPts val="12000"/>
              <a:buNone/>
              <a:defRPr sz="12000">
                <a:solidFill>
                  <a:schemeClr val="dk2"/>
                </a:solidFill>
              </a:defRPr>
            </a:lvl5pPr>
            <a:lvl6pPr lvl="5" algn="ctr">
              <a:spcBef>
                <a:spcPts val="0"/>
              </a:spcBef>
              <a:spcAft>
                <a:spcPts val="0"/>
              </a:spcAft>
              <a:buClr>
                <a:schemeClr val="dk2"/>
              </a:buClr>
              <a:buSzPts val="12000"/>
              <a:buNone/>
              <a:defRPr sz="12000">
                <a:solidFill>
                  <a:schemeClr val="dk2"/>
                </a:solidFill>
              </a:defRPr>
            </a:lvl6pPr>
            <a:lvl7pPr lvl="6" algn="ctr">
              <a:spcBef>
                <a:spcPts val="0"/>
              </a:spcBef>
              <a:spcAft>
                <a:spcPts val="0"/>
              </a:spcAft>
              <a:buClr>
                <a:schemeClr val="dk2"/>
              </a:buClr>
              <a:buSzPts val="12000"/>
              <a:buNone/>
              <a:defRPr sz="12000">
                <a:solidFill>
                  <a:schemeClr val="dk2"/>
                </a:solidFill>
              </a:defRPr>
            </a:lvl7pPr>
            <a:lvl8pPr lvl="7" algn="ctr">
              <a:spcBef>
                <a:spcPts val="0"/>
              </a:spcBef>
              <a:spcAft>
                <a:spcPts val="0"/>
              </a:spcAft>
              <a:buClr>
                <a:schemeClr val="dk2"/>
              </a:buClr>
              <a:buSzPts val="12000"/>
              <a:buNone/>
              <a:defRPr sz="12000">
                <a:solidFill>
                  <a:schemeClr val="dk2"/>
                </a:solidFill>
              </a:defRPr>
            </a:lvl8pPr>
            <a:lvl9pPr lvl="8" algn="ctr">
              <a:spcBef>
                <a:spcPts val="0"/>
              </a:spcBef>
              <a:spcAft>
                <a:spcPts val="0"/>
              </a:spcAft>
              <a:buClr>
                <a:schemeClr val="dk2"/>
              </a:buClr>
              <a:buSzPts val="12000"/>
              <a:buNone/>
              <a:defRPr sz="12000">
                <a:solidFill>
                  <a:schemeClr val="dk2"/>
                </a:solidFill>
              </a:defRPr>
            </a:lvl9pPr>
          </a:lstStyle>
          <a:p>
            <a:r>
              <a:t>xx%</a:t>
            </a:r>
          </a:p>
        </p:txBody>
      </p:sp>
      <p:sp>
        <p:nvSpPr>
          <p:cNvPr id="59" name="Google Shape;59;p11"/>
          <p:cNvSpPr txBox="1"/>
          <p:nvPr>
            <p:ph idx="1" type="body"/>
          </p:nvPr>
        </p:nvSpPr>
        <p:spPr>
          <a:xfrm>
            <a:off x="475500" y="3304625"/>
            <a:ext cx="82221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60" name="Google Shape;60;p11"/>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4"/>
        </a:solidFill>
      </p:bgPr>
    </p:bg>
    <p:spTree>
      <p:nvGrpSpPr>
        <p:cNvPr id="61" name="Shape 61"/>
        <p:cNvGrpSpPr/>
        <p:nvPr/>
      </p:nvGrpSpPr>
      <p:grpSpPr>
        <a:xfrm>
          <a:off x="0" y="0"/>
          <a:ext cx="0" cy="0"/>
          <a:chOff x="0" y="0"/>
          <a:chExt cx="0" cy="0"/>
        </a:xfrm>
      </p:grpSpPr>
      <p:sp>
        <p:nvSpPr>
          <p:cNvPr id="62" name="Google Shape;62;p12"/>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3"/>
          <p:cNvSpPr txBox="1"/>
          <p:nvPr>
            <p:ph type="title"/>
          </p:nvPr>
        </p:nvSpPr>
        <p:spPr>
          <a:xfrm>
            <a:off x="460950" y="2065350"/>
            <a:ext cx="8222100" cy="1012800"/>
          </a:xfrm>
          <a:prstGeom prst="rect">
            <a:avLst/>
          </a:prstGeom>
        </p:spPr>
        <p:txBody>
          <a:bodyPr anchorCtr="0" anchor="ctr" bIns="91425" lIns="91425" spcFirstLastPara="1" rIns="91425" wrap="square" tIns="91425">
            <a:no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7" name="Google Shape;17;p3"/>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2" name="Google Shape;22;p4"/>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3" name="Google Shape;23;p4"/>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5"/>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5"/>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8" name="Google Shape;28;p5"/>
          <p:cNvSpPr txBox="1"/>
          <p:nvPr>
            <p:ph idx="1" type="body"/>
          </p:nvPr>
        </p:nvSpPr>
        <p:spPr>
          <a:xfrm>
            <a:off x="471900" y="1919075"/>
            <a:ext cx="3999900" cy="2710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9" name="Google Shape;29;p5"/>
          <p:cNvSpPr txBox="1"/>
          <p:nvPr>
            <p:ph idx="2" type="body"/>
          </p:nvPr>
        </p:nvSpPr>
        <p:spPr>
          <a:xfrm>
            <a:off x="4694250" y="1919075"/>
            <a:ext cx="3999900" cy="2710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0" name="Google Shape;30;p5"/>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 name="Shape 31"/>
        <p:cNvGrpSpPr/>
        <p:nvPr/>
      </p:nvGrpSpPr>
      <p:grpSpPr>
        <a:xfrm>
          <a:off x="0" y="0"/>
          <a:ext cx="0" cy="0"/>
          <a:chOff x="0" y="0"/>
          <a:chExt cx="0" cy="0"/>
        </a:xfrm>
      </p:grpSpPr>
      <p:sp>
        <p:nvSpPr>
          <p:cNvPr id="32" name="Google Shape;32;p6"/>
          <p:cNvSpPr/>
          <p:nvPr/>
        </p:nvSpPr>
        <p:spPr>
          <a:xfrm flipH="1" rot="10800000">
            <a:off x="0" y="656400"/>
            <a:ext cx="9144000" cy="4487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6"/>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6"/>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lvl1pPr lvl="0">
              <a:spcBef>
                <a:spcPts val="0"/>
              </a:spcBef>
              <a:spcAft>
                <a:spcPts val="0"/>
              </a:spcAft>
              <a:buSzPts val="1800"/>
              <a:buNone/>
              <a:defRPr sz="1800"/>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35" name="Google Shape;35;p6"/>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6" name="Shape 36"/>
        <p:cNvGrpSpPr/>
        <p:nvPr/>
      </p:nvGrpSpPr>
      <p:grpSpPr>
        <a:xfrm>
          <a:off x="0" y="0"/>
          <a:ext cx="0" cy="0"/>
          <a:chOff x="0" y="0"/>
          <a:chExt cx="0" cy="0"/>
        </a:xfrm>
      </p:grpSpPr>
      <p:sp>
        <p:nvSpPr>
          <p:cNvPr id="37" name="Google Shape;37;p7"/>
          <p:cNvSpPr txBox="1"/>
          <p:nvPr/>
        </p:nvSpPr>
        <p:spPr>
          <a:xfrm flipH="1" rot="10800000">
            <a:off x="3276600" y="25"/>
            <a:ext cx="58674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7"/>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7"/>
          <p:cNvSpPr txBox="1"/>
          <p:nvPr>
            <p:ph type="title"/>
          </p:nvPr>
        </p:nvSpPr>
        <p:spPr>
          <a:xfrm>
            <a:off x="226078" y="357800"/>
            <a:ext cx="2808000" cy="9534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0" name="Google Shape;40;p7"/>
          <p:cNvSpPr txBox="1"/>
          <p:nvPr>
            <p:ph idx="1" type="body"/>
          </p:nvPr>
        </p:nvSpPr>
        <p:spPr>
          <a:xfrm>
            <a:off x="226075" y="1465800"/>
            <a:ext cx="2808000" cy="3163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Clr>
                <a:schemeClr val="lt1"/>
              </a:buClr>
              <a:buSzPts val="1200"/>
              <a:buChar char="●"/>
              <a:defRPr sz="1200">
                <a:solidFill>
                  <a:schemeClr val="lt1"/>
                </a:solidFill>
              </a:defRPr>
            </a:lvl1pPr>
            <a:lvl2pPr indent="-304800" lvl="1" marL="914400">
              <a:spcBef>
                <a:spcPts val="1600"/>
              </a:spcBef>
              <a:spcAft>
                <a:spcPts val="0"/>
              </a:spcAft>
              <a:buClr>
                <a:schemeClr val="lt1"/>
              </a:buClr>
              <a:buSzPts val="1200"/>
              <a:buChar char="○"/>
              <a:defRPr sz="1200">
                <a:solidFill>
                  <a:schemeClr val="lt1"/>
                </a:solidFill>
              </a:defRPr>
            </a:lvl2pPr>
            <a:lvl3pPr indent="-304800" lvl="2" marL="1371600">
              <a:spcBef>
                <a:spcPts val="1600"/>
              </a:spcBef>
              <a:spcAft>
                <a:spcPts val="0"/>
              </a:spcAft>
              <a:buClr>
                <a:schemeClr val="lt1"/>
              </a:buClr>
              <a:buSzPts val="1200"/>
              <a:buChar char="■"/>
              <a:defRPr sz="1200">
                <a:solidFill>
                  <a:schemeClr val="lt1"/>
                </a:solidFill>
              </a:defRPr>
            </a:lvl3pPr>
            <a:lvl4pPr indent="-304800" lvl="3" marL="1828800">
              <a:spcBef>
                <a:spcPts val="1600"/>
              </a:spcBef>
              <a:spcAft>
                <a:spcPts val="0"/>
              </a:spcAft>
              <a:buClr>
                <a:schemeClr val="lt1"/>
              </a:buClr>
              <a:buSzPts val="1200"/>
              <a:buChar char="●"/>
              <a:defRPr sz="1200">
                <a:solidFill>
                  <a:schemeClr val="lt1"/>
                </a:solidFill>
              </a:defRPr>
            </a:lvl4pPr>
            <a:lvl5pPr indent="-304800" lvl="4" marL="2286000">
              <a:spcBef>
                <a:spcPts val="1600"/>
              </a:spcBef>
              <a:spcAft>
                <a:spcPts val="0"/>
              </a:spcAft>
              <a:buClr>
                <a:schemeClr val="lt1"/>
              </a:buClr>
              <a:buSzPts val="1200"/>
              <a:buChar char="○"/>
              <a:defRPr sz="1200">
                <a:solidFill>
                  <a:schemeClr val="lt1"/>
                </a:solidFill>
              </a:defRPr>
            </a:lvl5pPr>
            <a:lvl6pPr indent="-304800" lvl="5" marL="2743200">
              <a:spcBef>
                <a:spcPts val="1600"/>
              </a:spcBef>
              <a:spcAft>
                <a:spcPts val="0"/>
              </a:spcAft>
              <a:buClr>
                <a:schemeClr val="lt1"/>
              </a:buClr>
              <a:buSzPts val="1200"/>
              <a:buChar char="■"/>
              <a:defRPr sz="1200">
                <a:solidFill>
                  <a:schemeClr val="lt1"/>
                </a:solidFill>
              </a:defRPr>
            </a:lvl6pPr>
            <a:lvl7pPr indent="-304800" lvl="6" marL="3200400">
              <a:spcBef>
                <a:spcPts val="1600"/>
              </a:spcBef>
              <a:spcAft>
                <a:spcPts val="0"/>
              </a:spcAft>
              <a:buClr>
                <a:schemeClr val="lt1"/>
              </a:buClr>
              <a:buSzPts val="1200"/>
              <a:buChar char="●"/>
              <a:defRPr sz="1200">
                <a:solidFill>
                  <a:schemeClr val="lt1"/>
                </a:solidFill>
              </a:defRPr>
            </a:lvl7pPr>
            <a:lvl8pPr indent="-304800" lvl="7" marL="3657600">
              <a:spcBef>
                <a:spcPts val="1600"/>
              </a:spcBef>
              <a:spcAft>
                <a:spcPts val="0"/>
              </a:spcAft>
              <a:buClr>
                <a:schemeClr val="lt1"/>
              </a:buClr>
              <a:buSzPts val="1200"/>
              <a:buChar char="○"/>
              <a:defRPr sz="1200">
                <a:solidFill>
                  <a:schemeClr val="lt1"/>
                </a:solidFill>
              </a:defRPr>
            </a:lvl8pPr>
            <a:lvl9pPr indent="-304800" lvl="8" marL="4114800">
              <a:spcBef>
                <a:spcPts val="1600"/>
              </a:spcBef>
              <a:spcAft>
                <a:spcPts val="1600"/>
              </a:spcAft>
              <a:buClr>
                <a:schemeClr val="lt1"/>
              </a:buClr>
              <a:buSzPts val="1200"/>
              <a:buChar char="■"/>
              <a:defRPr sz="1200">
                <a:solidFill>
                  <a:schemeClr val="lt1"/>
                </a:solidFill>
              </a:defRPr>
            </a:lvl9pPr>
          </a:lstStyle>
          <a:p/>
        </p:txBody>
      </p:sp>
      <p:sp>
        <p:nvSpPr>
          <p:cNvPr id="41" name="Google Shape;41;p7"/>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2" name="Shape 42"/>
        <p:cNvGrpSpPr/>
        <p:nvPr/>
      </p:nvGrpSpPr>
      <p:grpSpPr>
        <a:xfrm>
          <a:off x="0" y="0"/>
          <a:ext cx="0" cy="0"/>
          <a:chOff x="0" y="0"/>
          <a:chExt cx="0" cy="0"/>
        </a:xfrm>
      </p:grpSpPr>
      <p:sp>
        <p:nvSpPr>
          <p:cNvPr id="43" name="Google Shape;43;p8"/>
          <p:cNvSpPr txBox="1"/>
          <p:nvPr>
            <p:ph type="title"/>
          </p:nvPr>
        </p:nvSpPr>
        <p:spPr>
          <a:xfrm>
            <a:off x="490250" y="488250"/>
            <a:ext cx="62271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6000"/>
              <a:buNone/>
              <a:defRPr sz="6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p:txBody>
      </p:sp>
      <p:sp>
        <p:nvSpPr>
          <p:cNvPr id="44" name="Google Shape;44;p8"/>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5" name="Shape 45"/>
        <p:cNvGrpSpPr/>
        <p:nvPr/>
      </p:nvGrpSpPr>
      <p:grpSpPr>
        <a:xfrm>
          <a:off x="0" y="0"/>
          <a:ext cx="0" cy="0"/>
          <a:chOff x="0" y="0"/>
          <a:chExt cx="0" cy="0"/>
        </a:xfrm>
      </p:grpSpPr>
      <p:sp>
        <p:nvSpPr>
          <p:cNvPr id="46" name="Google Shape;46;p9"/>
          <p:cNvSpPr/>
          <p:nvPr/>
        </p:nvSpPr>
        <p:spPr>
          <a:xfrm flipH="1">
            <a:off x="0" y="0"/>
            <a:ext cx="45720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9"/>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dk2"/>
              </a:buClr>
              <a:buSzPts val="4200"/>
              <a:buNone/>
              <a:defRPr sz="4200">
                <a:solidFill>
                  <a:schemeClr val="dk2"/>
                </a:solidFill>
              </a:defRPr>
            </a:lvl1pPr>
            <a:lvl2pPr lvl="1" algn="ctr">
              <a:spcBef>
                <a:spcPts val="0"/>
              </a:spcBef>
              <a:spcAft>
                <a:spcPts val="0"/>
              </a:spcAft>
              <a:buClr>
                <a:schemeClr val="dk2"/>
              </a:buClr>
              <a:buSzPts val="4200"/>
              <a:buNone/>
              <a:defRPr sz="4200">
                <a:solidFill>
                  <a:schemeClr val="dk2"/>
                </a:solidFill>
              </a:defRPr>
            </a:lvl2pPr>
            <a:lvl3pPr lvl="2" algn="ctr">
              <a:spcBef>
                <a:spcPts val="0"/>
              </a:spcBef>
              <a:spcAft>
                <a:spcPts val="0"/>
              </a:spcAft>
              <a:buClr>
                <a:schemeClr val="dk2"/>
              </a:buClr>
              <a:buSzPts val="4200"/>
              <a:buNone/>
              <a:defRPr sz="4200">
                <a:solidFill>
                  <a:schemeClr val="dk2"/>
                </a:solidFill>
              </a:defRPr>
            </a:lvl3pPr>
            <a:lvl4pPr lvl="3" algn="ctr">
              <a:spcBef>
                <a:spcPts val="0"/>
              </a:spcBef>
              <a:spcAft>
                <a:spcPts val="0"/>
              </a:spcAft>
              <a:buClr>
                <a:schemeClr val="dk2"/>
              </a:buClr>
              <a:buSzPts val="4200"/>
              <a:buNone/>
              <a:defRPr sz="4200">
                <a:solidFill>
                  <a:schemeClr val="dk2"/>
                </a:solidFill>
              </a:defRPr>
            </a:lvl4pPr>
            <a:lvl5pPr lvl="4" algn="ctr">
              <a:spcBef>
                <a:spcPts val="0"/>
              </a:spcBef>
              <a:spcAft>
                <a:spcPts val="0"/>
              </a:spcAft>
              <a:buClr>
                <a:schemeClr val="dk2"/>
              </a:buClr>
              <a:buSzPts val="4200"/>
              <a:buNone/>
              <a:defRPr sz="4200">
                <a:solidFill>
                  <a:schemeClr val="dk2"/>
                </a:solidFill>
              </a:defRPr>
            </a:lvl5pPr>
            <a:lvl6pPr lvl="5" algn="ctr">
              <a:spcBef>
                <a:spcPts val="0"/>
              </a:spcBef>
              <a:spcAft>
                <a:spcPts val="0"/>
              </a:spcAft>
              <a:buClr>
                <a:schemeClr val="dk2"/>
              </a:buClr>
              <a:buSzPts val="4200"/>
              <a:buNone/>
              <a:defRPr sz="4200">
                <a:solidFill>
                  <a:schemeClr val="dk2"/>
                </a:solidFill>
              </a:defRPr>
            </a:lvl6pPr>
            <a:lvl7pPr lvl="6" algn="ctr">
              <a:spcBef>
                <a:spcPts val="0"/>
              </a:spcBef>
              <a:spcAft>
                <a:spcPts val="0"/>
              </a:spcAft>
              <a:buClr>
                <a:schemeClr val="dk2"/>
              </a:buClr>
              <a:buSzPts val="4200"/>
              <a:buNone/>
              <a:defRPr sz="4200">
                <a:solidFill>
                  <a:schemeClr val="dk2"/>
                </a:solidFill>
              </a:defRPr>
            </a:lvl7pPr>
            <a:lvl8pPr lvl="7" algn="ctr">
              <a:spcBef>
                <a:spcPts val="0"/>
              </a:spcBef>
              <a:spcAft>
                <a:spcPts val="0"/>
              </a:spcAft>
              <a:buClr>
                <a:schemeClr val="dk2"/>
              </a:buClr>
              <a:buSzPts val="4200"/>
              <a:buNone/>
              <a:defRPr sz="4200">
                <a:solidFill>
                  <a:schemeClr val="dk2"/>
                </a:solidFill>
              </a:defRPr>
            </a:lvl8pPr>
            <a:lvl9pPr lvl="8" algn="ctr">
              <a:spcBef>
                <a:spcPts val="0"/>
              </a:spcBef>
              <a:spcAft>
                <a:spcPts val="0"/>
              </a:spcAft>
              <a:buClr>
                <a:schemeClr val="dk2"/>
              </a:buClr>
              <a:buSzPts val="4200"/>
              <a:buNone/>
              <a:defRPr sz="4200">
                <a:solidFill>
                  <a:schemeClr val="dk2"/>
                </a:solidFill>
              </a:defRPr>
            </a:lvl9pPr>
          </a:lstStyle>
          <a:p/>
        </p:txBody>
      </p:sp>
      <p:sp>
        <p:nvSpPr>
          <p:cNvPr id="49" name="Google Shape;49;p9"/>
          <p:cNvSpPr txBox="1"/>
          <p:nvPr>
            <p:ph idx="1" type="subTitle"/>
          </p:nvPr>
        </p:nvSpPr>
        <p:spPr>
          <a:xfrm>
            <a:off x="265500" y="2779467"/>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0" name="Google Shape;50;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51" name="Google Shape;51;p9"/>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2" name="Shape 52"/>
        <p:cNvGrpSpPr/>
        <p:nvPr/>
      </p:nvGrpSpPr>
      <p:grpSpPr>
        <a:xfrm>
          <a:off x="0" y="0"/>
          <a:ext cx="0" cy="0"/>
          <a:chOff x="0" y="0"/>
          <a:chExt cx="0" cy="0"/>
        </a:xfrm>
      </p:grpSpPr>
      <p:sp>
        <p:nvSpPr>
          <p:cNvPr id="53" name="Google Shape;53;p10"/>
          <p:cNvSpPr txBox="1"/>
          <p:nvPr/>
        </p:nvSpPr>
        <p:spPr>
          <a:xfrm flipH="1" rot="10800000">
            <a:off x="0" y="0"/>
            <a:ext cx="9144000" cy="4695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10"/>
          <p:cNvSpPr/>
          <p:nvPr/>
        </p:nvSpPr>
        <p:spPr>
          <a:xfrm flipH="1" rot="10800000">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10"/>
          <p:cNvSpPr txBox="1"/>
          <p:nvPr>
            <p:ph idx="1" type="body"/>
          </p:nvPr>
        </p:nvSpPr>
        <p:spPr>
          <a:xfrm>
            <a:off x="57150" y="4696825"/>
            <a:ext cx="8382000" cy="4467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Clr>
                <a:schemeClr val="lt1"/>
              </a:buClr>
              <a:buSzPts val="1200"/>
              <a:buNone/>
              <a:defRPr sz="1200">
                <a:solidFill>
                  <a:schemeClr val="lt1"/>
                </a:solidFill>
              </a:defRPr>
            </a:lvl1pPr>
          </a:lstStyle>
          <a:p/>
        </p:txBody>
      </p:sp>
      <p:sp>
        <p:nvSpPr>
          <p:cNvPr id="56" name="Google Shape;56;p10"/>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aterial">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1pPr>
            <a:lvl2pPr lvl="1">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2pPr>
            <a:lvl3pPr lvl="2">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3pPr>
            <a:lvl4pPr lvl="3">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4pPr>
            <a:lvl5pPr lvl="4">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5pPr>
            <a:lvl6pPr lvl="5">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6pPr>
            <a:lvl7pPr lvl="6">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7pPr>
            <a:lvl8pPr lvl="7">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8pPr>
            <a:lvl9pPr lvl="8">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9pPr>
          </a:lstStyle>
          <a:p/>
        </p:txBody>
      </p:sp>
      <p:sp>
        <p:nvSpPr>
          <p:cNvPr id="7" name="Google Shape;7;p1"/>
          <p:cNvSpPr txBox="1"/>
          <p:nvPr>
            <p:ph idx="1" type="body"/>
          </p:nvPr>
        </p:nvSpPr>
        <p:spPr>
          <a:xfrm>
            <a:off x="471900" y="1919075"/>
            <a:ext cx="8222100" cy="27102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lt2"/>
              </a:buClr>
              <a:buSzPts val="1800"/>
              <a:buFont typeface="Roboto"/>
              <a:buChar char="●"/>
              <a:defRPr sz="1800">
                <a:solidFill>
                  <a:schemeClr val="lt2"/>
                </a:solidFill>
                <a:latin typeface="Roboto"/>
                <a:ea typeface="Roboto"/>
                <a:cs typeface="Roboto"/>
                <a:sym typeface="Roboto"/>
              </a:defRPr>
            </a:lvl1pPr>
            <a:lvl2pPr indent="-317500" lvl="1" marL="9144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2pPr>
            <a:lvl3pPr indent="-317500" lvl="2" marL="13716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3pPr>
            <a:lvl4pPr indent="-317500" lvl="3" marL="18288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4pPr>
            <a:lvl5pPr indent="-317500" lvl="4" marL="22860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5pPr>
            <a:lvl6pPr indent="-317500" lvl="5" marL="27432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6pPr>
            <a:lvl7pPr indent="-317500" lvl="6" marL="32004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7pPr>
            <a:lvl8pPr indent="-317500" lvl="7" marL="36576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8pPr>
            <a:lvl9pPr indent="-317500" lvl="8" marL="4114800">
              <a:lnSpc>
                <a:spcPct val="115000"/>
              </a:lnSpc>
              <a:spcBef>
                <a:spcPts val="1600"/>
              </a:spcBef>
              <a:spcAft>
                <a:spcPts val="1600"/>
              </a:spcAft>
              <a:buClr>
                <a:schemeClr val="lt2"/>
              </a:buClr>
              <a:buSzPts val="1400"/>
              <a:buFont typeface="Roboto"/>
              <a:buChar char="■"/>
              <a:defRPr>
                <a:solidFill>
                  <a:schemeClr val="lt2"/>
                </a:solidFill>
                <a:latin typeface="Roboto"/>
                <a:ea typeface="Roboto"/>
                <a:cs typeface="Roboto"/>
                <a:sym typeface="Roboto"/>
              </a:defRPr>
            </a:lvl9pPr>
          </a:lstStyle>
          <a:p/>
        </p:txBody>
      </p:sp>
      <p:sp>
        <p:nvSpPr>
          <p:cNvPr id="8" name="Google Shape;8;p1"/>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2"/>
                </a:solidFill>
                <a:latin typeface="Roboto"/>
                <a:ea typeface="Roboto"/>
                <a:cs typeface="Roboto"/>
                <a:sym typeface="Roboto"/>
              </a:defRPr>
            </a:lvl1pPr>
            <a:lvl2pPr lvl="1" algn="r">
              <a:buNone/>
              <a:defRPr sz="1000">
                <a:solidFill>
                  <a:schemeClr val="lt2"/>
                </a:solidFill>
                <a:latin typeface="Roboto"/>
                <a:ea typeface="Roboto"/>
                <a:cs typeface="Roboto"/>
                <a:sym typeface="Roboto"/>
              </a:defRPr>
            </a:lvl2pPr>
            <a:lvl3pPr lvl="2" algn="r">
              <a:buNone/>
              <a:defRPr sz="1000">
                <a:solidFill>
                  <a:schemeClr val="lt2"/>
                </a:solidFill>
                <a:latin typeface="Roboto"/>
                <a:ea typeface="Roboto"/>
                <a:cs typeface="Roboto"/>
                <a:sym typeface="Roboto"/>
              </a:defRPr>
            </a:lvl3pPr>
            <a:lvl4pPr lvl="3" algn="r">
              <a:buNone/>
              <a:defRPr sz="1000">
                <a:solidFill>
                  <a:schemeClr val="lt2"/>
                </a:solidFill>
                <a:latin typeface="Roboto"/>
                <a:ea typeface="Roboto"/>
                <a:cs typeface="Roboto"/>
                <a:sym typeface="Roboto"/>
              </a:defRPr>
            </a:lvl4pPr>
            <a:lvl5pPr lvl="4" algn="r">
              <a:buNone/>
              <a:defRPr sz="1000">
                <a:solidFill>
                  <a:schemeClr val="lt2"/>
                </a:solidFill>
                <a:latin typeface="Roboto"/>
                <a:ea typeface="Roboto"/>
                <a:cs typeface="Roboto"/>
                <a:sym typeface="Roboto"/>
              </a:defRPr>
            </a:lvl5pPr>
            <a:lvl6pPr lvl="5" algn="r">
              <a:buNone/>
              <a:defRPr sz="1000">
                <a:solidFill>
                  <a:schemeClr val="lt2"/>
                </a:solidFill>
                <a:latin typeface="Roboto"/>
                <a:ea typeface="Roboto"/>
                <a:cs typeface="Roboto"/>
                <a:sym typeface="Roboto"/>
              </a:defRPr>
            </a:lvl6pPr>
            <a:lvl7pPr lvl="6" algn="r">
              <a:buNone/>
              <a:defRPr sz="1000">
                <a:solidFill>
                  <a:schemeClr val="lt2"/>
                </a:solidFill>
                <a:latin typeface="Roboto"/>
                <a:ea typeface="Roboto"/>
                <a:cs typeface="Roboto"/>
                <a:sym typeface="Roboto"/>
              </a:defRPr>
            </a:lvl7pPr>
            <a:lvl8pPr lvl="7" algn="r">
              <a:buNone/>
              <a:defRPr sz="1000">
                <a:solidFill>
                  <a:schemeClr val="lt2"/>
                </a:solidFill>
                <a:latin typeface="Roboto"/>
                <a:ea typeface="Roboto"/>
                <a:cs typeface="Roboto"/>
                <a:sym typeface="Roboto"/>
              </a:defRPr>
            </a:lvl8pPr>
            <a:lvl9pPr lvl="8" algn="r">
              <a:buNone/>
              <a:defRPr sz="1000">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6.png"/><Relationship Id="rId4" Type="http://schemas.openxmlformats.org/officeDocument/2006/relationships/hyperlink" Target="https://shala2020.github.io/"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11.gi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11.gi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11.gi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2.gi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12.gi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1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1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1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3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hyperlink" Target="https://github.com/monk1337"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3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4.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14.gi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image" Target="../media/image3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image" Target="../media/image2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 Id="rId3" Type="http://schemas.openxmlformats.org/officeDocument/2006/relationships/image" Target="../media/image2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 Id="rId3" Type="http://schemas.openxmlformats.org/officeDocument/2006/relationships/image" Target="../media/image1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 Id="rId3" Type="http://schemas.openxmlformats.org/officeDocument/2006/relationships/image" Target="../media/image13.png"/><Relationship Id="rId4" Type="http://schemas.openxmlformats.org/officeDocument/2006/relationships/hyperlink" Target="https://en.wikipedia.org/wiki/Rectifier_(neural_networks)"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 Id="rId3" Type="http://schemas.openxmlformats.org/officeDocument/2006/relationships/image" Target="../media/image1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9.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 Id="rId3" Type="http://schemas.openxmlformats.org/officeDocument/2006/relationships/image" Target="../media/image3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 Id="rId3" Type="http://schemas.openxmlformats.org/officeDocument/2006/relationships/image" Target="../media/image2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5.xml"/><Relationship Id="rId3" Type="http://schemas.openxmlformats.org/officeDocument/2006/relationships/image" Target="../media/image22.png"/><Relationship Id="rId4" Type="http://schemas.openxmlformats.org/officeDocument/2006/relationships/image" Target="../media/image3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6.xml"/><Relationship Id="rId3" Type="http://schemas.openxmlformats.org/officeDocument/2006/relationships/image" Target="../media/image37.png"/><Relationship Id="rId4" Type="http://schemas.openxmlformats.org/officeDocument/2006/relationships/image" Target="../media/image2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7.xml"/><Relationship Id="rId3" Type="http://schemas.openxmlformats.org/officeDocument/2006/relationships/image" Target="../media/image37.png"/><Relationship Id="rId4" Type="http://schemas.openxmlformats.org/officeDocument/2006/relationships/image" Target="../media/image2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8.xml"/><Relationship Id="rId3" Type="http://schemas.openxmlformats.org/officeDocument/2006/relationships/image" Target="../media/image23.png"/><Relationship Id="rId4" Type="http://schemas.openxmlformats.org/officeDocument/2006/relationships/image" Target="../media/image1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9.xml"/><Relationship Id="rId3" Type="http://schemas.openxmlformats.org/officeDocument/2006/relationships/image" Target="../media/image23.png"/><Relationship Id="rId4" Type="http://schemas.openxmlformats.org/officeDocument/2006/relationships/image" Target="../media/image3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0.png"/><Relationship Id="rId4" Type="http://schemas.openxmlformats.org/officeDocument/2006/relationships/image" Target="../media/image38.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0.xml"/><Relationship Id="rId3" Type="http://schemas.openxmlformats.org/officeDocument/2006/relationships/image" Target="../media/image2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1.xml"/><Relationship Id="rId3" Type="http://schemas.openxmlformats.org/officeDocument/2006/relationships/image" Target="../media/image2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2.xml"/><Relationship Id="rId3" Type="http://schemas.openxmlformats.org/officeDocument/2006/relationships/image" Target="../media/image28.png"/><Relationship Id="rId4" Type="http://schemas.openxmlformats.org/officeDocument/2006/relationships/image" Target="../media/image36.png"/><Relationship Id="rId5" Type="http://schemas.openxmlformats.org/officeDocument/2006/relationships/image" Target="../media/image3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3.xml"/><Relationship Id="rId3" Type="http://schemas.openxmlformats.org/officeDocument/2006/relationships/image" Target="../media/image4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5.xml"/><Relationship Id="rId3" Type="http://schemas.openxmlformats.org/officeDocument/2006/relationships/image" Target="../media/image68.png"/><Relationship Id="rId4" Type="http://schemas.openxmlformats.org/officeDocument/2006/relationships/image" Target="../media/image3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6.xml"/><Relationship Id="rId3" Type="http://schemas.openxmlformats.org/officeDocument/2006/relationships/image" Target="../media/image68.png"/><Relationship Id="rId4" Type="http://schemas.openxmlformats.org/officeDocument/2006/relationships/image" Target="../media/image33.png"/><Relationship Id="rId5" Type="http://schemas.openxmlformats.org/officeDocument/2006/relationships/image" Target="../media/image70.png"/><Relationship Id="rId6" Type="http://schemas.openxmlformats.org/officeDocument/2006/relationships/image" Target="../media/image34.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7.xml"/><Relationship Id="rId3" Type="http://schemas.openxmlformats.org/officeDocument/2006/relationships/image" Target="../media/image68.png"/><Relationship Id="rId4" Type="http://schemas.openxmlformats.org/officeDocument/2006/relationships/image" Target="../media/image33.png"/><Relationship Id="rId5" Type="http://schemas.openxmlformats.org/officeDocument/2006/relationships/image" Target="../media/image70.png"/><Relationship Id="rId6" Type="http://schemas.openxmlformats.org/officeDocument/2006/relationships/image" Target="../media/image34.png"/><Relationship Id="rId7" Type="http://schemas.openxmlformats.org/officeDocument/2006/relationships/image" Target="../media/image67.png"/><Relationship Id="rId8" Type="http://schemas.openxmlformats.org/officeDocument/2006/relationships/image" Target="../media/image47.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8.xml"/><Relationship Id="rId3" Type="http://schemas.openxmlformats.org/officeDocument/2006/relationships/image" Target="../media/image68.png"/><Relationship Id="rId4" Type="http://schemas.openxmlformats.org/officeDocument/2006/relationships/image" Target="../media/image70.png"/><Relationship Id="rId5" Type="http://schemas.openxmlformats.org/officeDocument/2006/relationships/image" Target="../media/image67.png"/><Relationship Id="rId6" Type="http://schemas.openxmlformats.org/officeDocument/2006/relationships/image" Target="../media/image69.png"/><Relationship Id="rId7" Type="http://schemas.openxmlformats.org/officeDocument/2006/relationships/image" Target="../media/image50.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6.png"/><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0.xml"/><Relationship Id="rId3" Type="http://schemas.openxmlformats.org/officeDocument/2006/relationships/image" Target="../media/image31.png"/><Relationship Id="rId4" Type="http://schemas.openxmlformats.org/officeDocument/2006/relationships/image" Target="../media/image59.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1.xml"/><Relationship Id="rId3" Type="http://schemas.openxmlformats.org/officeDocument/2006/relationships/image" Target="../media/image44.png"/><Relationship Id="rId4" Type="http://schemas.openxmlformats.org/officeDocument/2006/relationships/image" Target="../media/image43.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2.xml"/><Relationship Id="rId3" Type="http://schemas.openxmlformats.org/officeDocument/2006/relationships/image" Target="../media/image42.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3.xml"/><Relationship Id="rId3" Type="http://schemas.openxmlformats.org/officeDocument/2006/relationships/image" Target="../media/image40.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4.xml"/><Relationship Id="rId3" Type="http://schemas.openxmlformats.org/officeDocument/2006/relationships/image" Target="../media/image46.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5.xml"/><Relationship Id="rId3" Type="http://schemas.openxmlformats.org/officeDocument/2006/relationships/image" Target="../media/image42.png"/><Relationship Id="rId4" Type="http://schemas.openxmlformats.org/officeDocument/2006/relationships/image" Target="../media/image40.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7.xml"/><Relationship Id="rId3" Type="http://schemas.openxmlformats.org/officeDocument/2006/relationships/image" Target="../media/image45.png"/><Relationship Id="rId4" Type="http://schemas.openxmlformats.org/officeDocument/2006/relationships/image" Target="../media/image63.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8.xml"/><Relationship Id="rId3" Type="http://schemas.openxmlformats.org/officeDocument/2006/relationships/image" Target="../media/image49.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9.xml"/><Relationship Id="rId3" Type="http://schemas.openxmlformats.org/officeDocument/2006/relationships/image" Target="../media/image54.png"/><Relationship Id="rId4" Type="http://schemas.openxmlformats.org/officeDocument/2006/relationships/image" Target="../media/image5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0.xml"/><Relationship Id="rId3" Type="http://schemas.openxmlformats.org/officeDocument/2006/relationships/image" Target="../media/image40.png"/><Relationship Id="rId4" Type="http://schemas.openxmlformats.org/officeDocument/2006/relationships/image" Target="../media/image52.png"/><Relationship Id="rId5" Type="http://schemas.openxmlformats.org/officeDocument/2006/relationships/image" Target="../media/image58.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1.xml"/><Relationship Id="rId3" Type="http://schemas.openxmlformats.org/officeDocument/2006/relationships/image" Target="../media/image57.png"/><Relationship Id="rId4" Type="http://schemas.openxmlformats.org/officeDocument/2006/relationships/image" Target="../media/image56.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2.xml"/><Relationship Id="rId3" Type="http://schemas.openxmlformats.org/officeDocument/2006/relationships/image" Target="../media/image51.png"/><Relationship Id="rId4" Type="http://schemas.openxmlformats.org/officeDocument/2006/relationships/image" Target="../media/image53.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3.xml"/><Relationship Id="rId3" Type="http://schemas.openxmlformats.org/officeDocument/2006/relationships/image" Target="../media/image66.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4.xml"/><Relationship Id="rId3" Type="http://schemas.openxmlformats.org/officeDocument/2006/relationships/image" Target="../media/image64.png"/><Relationship Id="rId4" Type="http://schemas.openxmlformats.org/officeDocument/2006/relationships/image" Target="../media/image65.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5.xml"/><Relationship Id="rId3" Type="http://schemas.openxmlformats.org/officeDocument/2006/relationships/image" Target="../media/image61.png"/><Relationship Id="rId4" Type="http://schemas.openxmlformats.org/officeDocument/2006/relationships/image" Target="../media/image60.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6.xml"/><Relationship Id="rId3" Type="http://schemas.openxmlformats.org/officeDocument/2006/relationships/image" Target="../media/image62.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1.gi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11.gif"/></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07CDC"/>
        </a:solidFill>
      </p:bgPr>
    </p:bg>
    <p:spTree>
      <p:nvGrpSpPr>
        <p:cNvPr id="66" name="Shape 66"/>
        <p:cNvGrpSpPr/>
        <p:nvPr/>
      </p:nvGrpSpPr>
      <p:grpSpPr>
        <a:xfrm>
          <a:off x="0" y="0"/>
          <a:ext cx="0" cy="0"/>
          <a:chOff x="0" y="0"/>
          <a:chExt cx="0" cy="0"/>
        </a:xfrm>
      </p:grpSpPr>
      <p:sp>
        <p:nvSpPr>
          <p:cNvPr id="67" name="Google Shape;67;p13"/>
          <p:cNvSpPr txBox="1"/>
          <p:nvPr>
            <p:ph type="ctrTitle"/>
          </p:nvPr>
        </p:nvSpPr>
        <p:spPr>
          <a:xfrm>
            <a:off x="2196371" y="-146050"/>
            <a:ext cx="5874300" cy="773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2800"/>
              <a:t>                           Graph</a:t>
            </a:r>
            <a:endParaRPr b="1" sz="2800"/>
          </a:p>
        </p:txBody>
      </p:sp>
      <p:pic>
        <p:nvPicPr>
          <p:cNvPr id="68" name="Google Shape;68;p13"/>
          <p:cNvPicPr preferRelativeResize="0"/>
          <p:nvPr/>
        </p:nvPicPr>
        <p:blipFill>
          <a:blip r:embed="rId3">
            <a:alphaModFix amt="58999"/>
          </a:blip>
          <a:stretch>
            <a:fillRect/>
          </a:stretch>
        </p:blipFill>
        <p:spPr>
          <a:xfrm>
            <a:off x="3021750" y="627650"/>
            <a:ext cx="2690250" cy="2822549"/>
          </a:xfrm>
          <a:prstGeom prst="rect">
            <a:avLst/>
          </a:prstGeom>
          <a:noFill/>
          <a:ln>
            <a:noFill/>
          </a:ln>
        </p:spPr>
      </p:pic>
      <p:sp>
        <p:nvSpPr>
          <p:cNvPr id="69" name="Google Shape;69;p13"/>
          <p:cNvSpPr txBox="1"/>
          <p:nvPr>
            <p:ph idx="1" type="subTitle"/>
          </p:nvPr>
        </p:nvSpPr>
        <p:spPr>
          <a:xfrm>
            <a:off x="3294525" y="4238900"/>
            <a:ext cx="9294000" cy="43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a:t>
            </a:r>
            <a:r>
              <a:rPr lang="en" sz="1500"/>
              <a:t>By Ankit Pal  </a:t>
            </a:r>
            <a:r>
              <a:rPr lang="en" sz="2100"/>
              <a:t>      </a:t>
            </a:r>
            <a:r>
              <a:rPr lang="en" sz="2100"/>
              <a:t> </a:t>
            </a:r>
            <a:endParaRPr sz="2100"/>
          </a:p>
          <a:p>
            <a:pPr indent="0" lvl="0" marL="0" rtl="0" algn="l">
              <a:spcBef>
                <a:spcPts val="0"/>
              </a:spcBef>
              <a:spcAft>
                <a:spcPts val="0"/>
              </a:spcAft>
              <a:buNone/>
            </a:pPr>
            <a:r>
              <a:rPr lang="en" sz="1400"/>
              <a:t>                   SHALA2020</a:t>
            </a:r>
            <a:endParaRPr sz="1400"/>
          </a:p>
          <a:p>
            <a:pPr indent="0" lvl="0" marL="0" rtl="0" algn="l">
              <a:spcBef>
                <a:spcPts val="0"/>
              </a:spcBef>
              <a:spcAft>
                <a:spcPts val="0"/>
              </a:spcAft>
              <a:buNone/>
            </a:pPr>
            <a:r>
              <a:rPr lang="en" sz="1700"/>
              <a:t>       </a:t>
            </a:r>
            <a:r>
              <a:rPr lang="en" sz="1200" u="sng">
                <a:solidFill>
                  <a:schemeClr val="accent5"/>
                </a:solidFill>
                <a:latin typeface="Arial"/>
                <a:ea typeface="Arial"/>
                <a:cs typeface="Arial"/>
                <a:sym typeface="Arial"/>
                <a:hlinkClick r:id="rId4">
                  <a:extLst>
                    <a:ext uri="{A12FA001-AC4F-418D-AE19-62706E023703}">
                      <ahyp:hlinkClr val="tx"/>
                    </a:ext>
                  </a:extLst>
                </a:hlinkClick>
              </a:rPr>
              <a:t>https://shala2020.github.io/</a:t>
            </a:r>
            <a:endParaRPr sz="2500"/>
          </a:p>
          <a:p>
            <a:pPr indent="0" lvl="0" marL="0" rtl="0" algn="l">
              <a:spcBef>
                <a:spcPts val="0"/>
              </a:spcBef>
              <a:spcAft>
                <a:spcPts val="0"/>
              </a:spcAft>
              <a:buNone/>
            </a:pPr>
            <a:r>
              <a:t/>
            </a:r>
            <a:endParaRPr sz="2200"/>
          </a:p>
        </p:txBody>
      </p:sp>
      <p:sp>
        <p:nvSpPr>
          <p:cNvPr id="70" name="Google Shape;70;p13"/>
          <p:cNvSpPr txBox="1"/>
          <p:nvPr/>
        </p:nvSpPr>
        <p:spPr>
          <a:xfrm>
            <a:off x="3941725" y="2571750"/>
            <a:ext cx="2941200" cy="104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4800">
                <a:solidFill>
                  <a:schemeClr val="lt1"/>
                </a:solidFill>
                <a:latin typeface="Roboto"/>
                <a:ea typeface="Roboto"/>
                <a:cs typeface="Roboto"/>
                <a:sym typeface="Roboto"/>
              </a:rPr>
              <a:t>                        </a:t>
            </a:r>
            <a:r>
              <a:rPr b="1" lang="en" sz="3600">
                <a:solidFill>
                  <a:schemeClr val="lt1"/>
                </a:solidFill>
                <a:latin typeface="Roboto"/>
                <a:ea typeface="Roboto"/>
                <a:cs typeface="Roboto"/>
                <a:sym typeface="Roboto"/>
              </a:rPr>
              <a:t>ConvNets</a:t>
            </a:r>
            <a:endParaRPr b="1" sz="3600">
              <a:solidFill>
                <a:schemeClr val="lt1"/>
              </a:solidFill>
              <a:latin typeface="Roboto"/>
              <a:ea typeface="Roboto"/>
              <a:cs typeface="Roboto"/>
              <a:sym typeface="Roboto"/>
            </a:endParaRPr>
          </a:p>
        </p:txBody>
      </p:sp>
      <p:sp>
        <p:nvSpPr>
          <p:cNvPr id="71" name="Google Shape;71;p13"/>
          <p:cNvSpPr txBox="1"/>
          <p:nvPr/>
        </p:nvSpPr>
        <p:spPr>
          <a:xfrm>
            <a:off x="1685700" y="1596163"/>
            <a:ext cx="2830500" cy="104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4800">
                <a:solidFill>
                  <a:schemeClr val="lt1"/>
                </a:solidFill>
                <a:latin typeface="Roboto"/>
                <a:ea typeface="Roboto"/>
                <a:cs typeface="Roboto"/>
                <a:sym typeface="Roboto"/>
              </a:rPr>
              <a:t>NLP</a:t>
            </a:r>
            <a:endParaRPr b="1" sz="4800">
              <a:solidFill>
                <a:schemeClr val="lt1"/>
              </a:solidFill>
              <a:latin typeface="Roboto"/>
              <a:ea typeface="Roboto"/>
              <a:cs typeface="Roboto"/>
              <a:sym typeface="Roboto"/>
            </a:endParaRPr>
          </a:p>
        </p:txBody>
      </p:sp>
      <p:sp>
        <p:nvSpPr>
          <p:cNvPr id="72" name="Google Shape;72;p13"/>
          <p:cNvSpPr txBox="1"/>
          <p:nvPr/>
        </p:nvSpPr>
        <p:spPr>
          <a:xfrm>
            <a:off x="3941725" y="2398275"/>
            <a:ext cx="1048500" cy="85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3F3F3"/>
                </a:solidFill>
                <a:latin typeface="Roboto"/>
                <a:ea typeface="Roboto"/>
                <a:cs typeface="Roboto"/>
                <a:sym typeface="Roboto"/>
              </a:rPr>
              <a:t>for</a:t>
            </a:r>
            <a:endParaRPr>
              <a:solidFill>
                <a:srgbClr val="F3F3F3"/>
              </a:solidFill>
              <a:latin typeface="Roboto"/>
              <a:ea typeface="Roboto"/>
              <a:cs typeface="Roboto"/>
              <a:sym typeface="Roboto"/>
            </a:endParaRPr>
          </a:p>
        </p:txBody>
      </p:sp>
      <p:sp>
        <p:nvSpPr>
          <p:cNvPr id="73" name="Google Shape;73;p13"/>
          <p:cNvSpPr txBox="1"/>
          <p:nvPr/>
        </p:nvSpPr>
        <p:spPr>
          <a:xfrm>
            <a:off x="424875" y="3060400"/>
            <a:ext cx="7337400" cy="85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74" name="Google Shape;74;p13"/>
          <p:cNvSpPr txBox="1"/>
          <p:nvPr/>
        </p:nvSpPr>
        <p:spPr>
          <a:xfrm>
            <a:off x="3294525" y="2024894"/>
            <a:ext cx="1598100" cy="43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07CDC"/>
        </a:solidFill>
      </p:bgPr>
    </p:bg>
    <p:spTree>
      <p:nvGrpSpPr>
        <p:cNvPr id="147" name="Shape 147"/>
        <p:cNvGrpSpPr/>
        <p:nvPr/>
      </p:nvGrpSpPr>
      <p:grpSpPr>
        <a:xfrm>
          <a:off x="0" y="0"/>
          <a:ext cx="0" cy="0"/>
          <a:chOff x="0" y="0"/>
          <a:chExt cx="0" cy="0"/>
        </a:xfrm>
      </p:grpSpPr>
      <p:sp>
        <p:nvSpPr>
          <p:cNvPr id="148" name="Google Shape;148;p22"/>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Graph Convolutional Networks</a:t>
            </a:r>
            <a:endParaRPr/>
          </a:p>
        </p:txBody>
      </p:sp>
      <p:sp>
        <p:nvSpPr>
          <p:cNvPr id="149" name="Google Shape;149;p22"/>
          <p:cNvSpPr txBox="1"/>
          <p:nvPr>
            <p:ph idx="1" type="body"/>
          </p:nvPr>
        </p:nvSpPr>
        <p:spPr>
          <a:xfrm>
            <a:off x="471900" y="1769150"/>
            <a:ext cx="8535000" cy="193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666666"/>
                </a:solidFill>
              </a:rPr>
              <a:t>Replace the state with message,</a:t>
            </a:r>
            <a:r>
              <a:rPr lang="en" sz="800">
                <a:solidFill>
                  <a:srgbClr val="666666"/>
                </a:solidFill>
              </a:rPr>
              <a:t> </a:t>
            </a:r>
            <a:r>
              <a:rPr lang="en" sz="1200">
                <a:solidFill>
                  <a:srgbClr val="666666"/>
                </a:solidFill>
              </a:rPr>
              <a:t>Each element in the sequence updates the message to incorporate information about itself so that the message reflects the information in the sequence as it is processed.</a:t>
            </a:r>
            <a:endParaRPr b="1" sz="1000">
              <a:solidFill>
                <a:srgbClr val="666666"/>
              </a:solidFill>
            </a:endParaRPr>
          </a:p>
          <a:p>
            <a:pPr indent="0" lvl="0" marL="0" rtl="0" algn="l">
              <a:spcBef>
                <a:spcPts val="1600"/>
              </a:spcBef>
              <a:spcAft>
                <a:spcPts val="0"/>
              </a:spcAft>
              <a:buNone/>
            </a:pPr>
            <a:r>
              <a:t/>
            </a:r>
            <a:endParaRPr b="1" sz="2000"/>
          </a:p>
          <a:p>
            <a:pPr indent="0" lvl="0" marL="0" rtl="0" algn="l">
              <a:spcBef>
                <a:spcPts val="1600"/>
              </a:spcBef>
              <a:spcAft>
                <a:spcPts val="0"/>
              </a:spcAft>
              <a:buNone/>
            </a:pPr>
            <a:r>
              <a:t/>
            </a:r>
            <a:endParaRPr b="1" sz="2000"/>
          </a:p>
          <a:p>
            <a:pPr indent="0" lvl="0" marL="0" rtl="0" algn="l">
              <a:spcBef>
                <a:spcPts val="1600"/>
              </a:spcBef>
              <a:spcAft>
                <a:spcPts val="1600"/>
              </a:spcAft>
              <a:buNone/>
            </a:pPr>
            <a:r>
              <a:t/>
            </a:r>
            <a:endParaRPr b="1" sz="2000"/>
          </a:p>
        </p:txBody>
      </p:sp>
      <p:sp>
        <p:nvSpPr>
          <p:cNvPr id="150" name="Google Shape;150;p22"/>
          <p:cNvSpPr txBox="1"/>
          <p:nvPr/>
        </p:nvSpPr>
        <p:spPr>
          <a:xfrm>
            <a:off x="276800" y="2283450"/>
            <a:ext cx="7992000" cy="134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i="1" sz="2300">
              <a:solidFill>
                <a:srgbClr val="666666"/>
              </a:solidFill>
              <a:latin typeface="Roboto"/>
              <a:ea typeface="Roboto"/>
              <a:cs typeface="Roboto"/>
              <a:sym typeface="Roboto"/>
            </a:endParaRPr>
          </a:p>
        </p:txBody>
      </p:sp>
      <p:sp>
        <p:nvSpPr>
          <p:cNvPr id="151" name="Google Shape;151;p22"/>
          <p:cNvSpPr txBox="1"/>
          <p:nvPr/>
        </p:nvSpPr>
        <p:spPr>
          <a:xfrm>
            <a:off x="471900" y="3632850"/>
            <a:ext cx="6642600" cy="77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300">
              <a:solidFill>
                <a:srgbClr val="666666"/>
              </a:solidFill>
              <a:latin typeface="Roboto"/>
              <a:ea typeface="Roboto"/>
              <a:cs typeface="Roboto"/>
              <a:sym typeface="Roboto"/>
            </a:endParaRPr>
          </a:p>
        </p:txBody>
      </p:sp>
      <p:pic>
        <p:nvPicPr>
          <p:cNvPr id="152" name="Google Shape;152;p22"/>
          <p:cNvPicPr preferRelativeResize="0"/>
          <p:nvPr/>
        </p:nvPicPr>
        <p:blipFill>
          <a:blip r:embed="rId3">
            <a:alphaModFix/>
          </a:blip>
          <a:stretch>
            <a:fillRect/>
          </a:stretch>
        </p:blipFill>
        <p:spPr>
          <a:xfrm>
            <a:off x="1972900" y="2341124"/>
            <a:ext cx="4599801" cy="2410300"/>
          </a:xfrm>
          <a:prstGeom prst="rect">
            <a:avLst/>
          </a:prstGeom>
          <a:noFill/>
          <a:ln>
            <a:noFill/>
          </a:ln>
        </p:spPr>
      </p:pic>
      <p:sp>
        <p:nvSpPr>
          <p:cNvPr id="153" name="Google Shape;153;p22"/>
          <p:cNvSpPr txBox="1"/>
          <p:nvPr/>
        </p:nvSpPr>
        <p:spPr>
          <a:xfrm>
            <a:off x="1626200" y="4751425"/>
            <a:ext cx="6642600" cy="77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50">
                <a:solidFill>
                  <a:srgbClr val="333333"/>
                </a:solidFill>
              </a:rPr>
              <a:t>Carried state as a message that’s passed between the sequence elements.</a:t>
            </a:r>
            <a:endParaRPr sz="1250">
              <a:solidFill>
                <a:srgbClr val="333333"/>
              </a:solidFill>
            </a:endParaRPr>
          </a:p>
          <a:p>
            <a:pPr indent="0" lvl="0" marL="0" rtl="0" algn="l">
              <a:spcBef>
                <a:spcPts val="0"/>
              </a:spcBef>
              <a:spcAft>
                <a:spcPts val="0"/>
              </a:spcAft>
              <a:buNone/>
            </a:pPr>
            <a:r>
              <a:t/>
            </a:r>
            <a:endParaRPr>
              <a:latin typeface="Roboto"/>
              <a:ea typeface="Roboto"/>
              <a:cs typeface="Roboto"/>
              <a:sym typeface="Robo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07CDC"/>
        </a:solidFill>
      </p:bgPr>
    </p:bg>
    <p:spTree>
      <p:nvGrpSpPr>
        <p:cNvPr id="157" name="Shape 157"/>
        <p:cNvGrpSpPr/>
        <p:nvPr/>
      </p:nvGrpSpPr>
      <p:grpSpPr>
        <a:xfrm>
          <a:off x="0" y="0"/>
          <a:ext cx="0" cy="0"/>
          <a:chOff x="0" y="0"/>
          <a:chExt cx="0" cy="0"/>
        </a:xfrm>
      </p:grpSpPr>
      <p:sp>
        <p:nvSpPr>
          <p:cNvPr id="158" name="Google Shape;158;p23"/>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Graph Convolutional Networks</a:t>
            </a:r>
            <a:endParaRPr/>
          </a:p>
        </p:txBody>
      </p:sp>
      <p:sp>
        <p:nvSpPr>
          <p:cNvPr id="159" name="Google Shape;159;p23"/>
          <p:cNvSpPr txBox="1"/>
          <p:nvPr>
            <p:ph idx="1" type="body"/>
          </p:nvPr>
        </p:nvSpPr>
        <p:spPr>
          <a:xfrm>
            <a:off x="471900" y="1769150"/>
            <a:ext cx="8535000" cy="193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rgbClr val="666666"/>
                </a:solidFill>
              </a:rPr>
              <a:t>What if</a:t>
            </a:r>
            <a:r>
              <a:rPr lang="en" sz="1200">
                <a:solidFill>
                  <a:srgbClr val="666666"/>
                </a:solidFill>
              </a:rPr>
              <a:t> </a:t>
            </a:r>
            <a:r>
              <a:rPr lang="en" sz="1500">
                <a:solidFill>
                  <a:srgbClr val="333333"/>
                </a:solidFill>
                <a:latin typeface="Arial"/>
                <a:ea typeface="Arial"/>
                <a:cs typeface="Arial"/>
                <a:sym typeface="Arial"/>
              </a:rPr>
              <a:t>an element send a message to the next one on each timestep of the sequence, </a:t>
            </a:r>
            <a:endParaRPr sz="1500">
              <a:solidFill>
                <a:srgbClr val="333333"/>
              </a:solidFill>
              <a:latin typeface="Arial"/>
              <a:ea typeface="Arial"/>
              <a:cs typeface="Arial"/>
              <a:sym typeface="Arial"/>
            </a:endParaRPr>
          </a:p>
          <a:p>
            <a:pPr indent="0" lvl="0" marL="0" rtl="0" algn="l">
              <a:spcBef>
                <a:spcPts val="1600"/>
              </a:spcBef>
              <a:spcAft>
                <a:spcPts val="0"/>
              </a:spcAft>
              <a:buNone/>
            </a:pPr>
            <a:r>
              <a:t/>
            </a:r>
            <a:endParaRPr sz="1200">
              <a:solidFill>
                <a:srgbClr val="666666"/>
              </a:solidFill>
            </a:endParaRPr>
          </a:p>
          <a:p>
            <a:pPr indent="0" lvl="0" marL="0" rtl="0" algn="l">
              <a:spcBef>
                <a:spcPts val="1600"/>
              </a:spcBef>
              <a:spcAft>
                <a:spcPts val="0"/>
              </a:spcAft>
              <a:buNone/>
            </a:pPr>
            <a:r>
              <a:t/>
            </a:r>
            <a:endParaRPr b="1" sz="2000"/>
          </a:p>
          <a:p>
            <a:pPr indent="0" lvl="0" marL="0" rtl="0" algn="l">
              <a:spcBef>
                <a:spcPts val="1600"/>
              </a:spcBef>
              <a:spcAft>
                <a:spcPts val="1600"/>
              </a:spcAft>
              <a:buNone/>
            </a:pPr>
            <a:r>
              <a:t/>
            </a:r>
            <a:endParaRPr b="1" sz="2000"/>
          </a:p>
        </p:txBody>
      </p:sp>
      <p:sp>
        <p:nvSpPr>
          <p:cNvPr id="160" name="Google Shape;160;p23"/>
          <p:cNvSpPr txBox="1"/>
          <p:nvPr/>
        </p:nvSpPr>
        <p:spPr>
          <a:xfrm>
            <a:off x="276800" y="2283450"/>
            <a:ext cx="7992000" cy="134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i="1" sz="2300">
              <a:solidFill>
                <a:srgbClr val="666666"/>
              </a:solidFill>
              <a:latin typeface="Roboto"/>
              <a:ea typeface="Roboto"/>
              <a:cs typeface="Roboto"/>
              <a:sym typeface="Roboto"/>
            </a:endParaRPr>
          </a:p>
        </p:txBody>
      </p:sp>
      <p:sp>
        <p:nvSpPr>
          <p:cNvPr id="161" name="Google Shape;161;p23"/>
          <p:cNvSpPr txBox="1"/>
          <p:nvPr/>
        </p:nvSpPr>
        <p:spPr>
          <a:xfrm>
            <a:off x="471900" y="3632850"/>
            <a:ext cx="6642600" cy="77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300">
              <a:solidFill>
                <a:srgbClr val="666666"/>
              </a:solidFill>
              <a:latin typeface="Roboto"/>
              <a:ea typeface="Roboto"/>
              <a:cs typeface="Roboto"/>
              <a:sym typeface="Roboto"/>
            </a:endParaRPr>
          </a:p>
        </p:txBody>
      </p:sp>
      <p:pic>
        <p:nvPicPr>
          <p:cNvPr id="162" name="Google Shape;162;p23"/>
          <p:cNvPicPr preferRelativeResize="0"/>
          <p:nvPr/>
        </p:nvPicPr>
        <p:blipFill>
          <a:blip r:embed="rId3">
            <a:alphaModFix/>
          </a:blip>
          <a:stretch>
            <a:fillRect/>
          </a:stretch>
        </p:blipFill>
        <p:spPr>
          <a:xfrm>
            <a:off x="1972900" y="2341124"/>
            <a:ext cx="4599801" cy="2410300"/>
          </a:xfrm>
          <a:prstGeom prst="rect">
            <a:avLst/>
          </a:prstGeom>
          <a:noFill/>
          <a:ln>
            <a:noFill/>
          </a:ln>
        </p:spPr>
      </p:pic>
      <p:sp>
        <p:nvSpPr>
          <p:cNvPr id="163" name="Google Shape;163;p23"/>
          <p:cNvSpPr txBox="1"/>
          <p:nvPr/>
        </p:nvSpPr>
        <p:spPr>
          <a:xfrm>
            <a:off x="1626200" y="4751425"/>
            <a:ext cx="6642600" cy="77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50">
                <a:solidFill>
                  <a:srgbClr val="333333"/>
                </a:solidFill>
              </a:rPr>
              <a:t>Carried state as a message that’s passed between the sequence elements.</a:t>
            </a:r>
            <a:endParaRPr sz="1250">
              <a:solidFill>
                <a:srgbClr val="333333"/>
              </a:solidFill>
            </a:endParaRPr>
          </a:p>
          <a:p>
            <a:pPr indent="0" lvl="0" marL="0" rtl="0" algn="l">
              <a:spcBef>
                <a:spcPts val="0"/>
              </a:spcBef>
              <a:spcAft>
                <a:spcPts val="0"/>
              </a:spcAft>
              <a:buNone/>
            </a:pPr>
            <a:r>
              <a:t/>
            </a:r>
            <a:endParaRPr>
              <a:latin typeface="Roboto"/>
              <a:ea typeface="Roboto"/>
              <a:cs typeface="Roboto"/>
              <a:sym typeface="Robo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07CDC"/>
        </a:solidFill>
      </p:bgPr>
    </p:bg>
    <p:spTree>
      <p:nvGrpSpPr>
        <p:cNvPr id="167" name="Shape 167"/>
        <p:cNvGrpSpPr/>
        <p:nvPr/>
      </p:nvGrpSpPr>
      <p:grpSpPr>
        <a:xfrm>
          <a:off x="0" y="0"/>
          <a:ext cx="0" cy="0"/>
          <a:chOff x="0" y="0"/>
          <a:chExt cx="0" cy="0"/>
        </a:xfrm>
      </p:grpSpPr>
      <p:sp>
        <p:nvSpPr>
          <p:cNvPr id="168" name="Google Shape;168;p24"/>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Graph Convolutional Networks</a:t>
            </a:r>
            <a:endParaRPr/>
          </a:p>
        </p:txBody>
      </p:sp>
      <p:sp>
        <p:nvSpPr>
          <p:cNvPr id="169" name="Google Shape;169;p24"/>
          <p:cNvSpPr txBox="1"/>
          <p:nvPr>
            <p:ph idx="1" type="body"/>
          </p:nvPr>
        </p:nvSpPr>
        <p:spPr>
          <a:xfrm>
            <a:off x="471900" y="1769150"/>
            <a:ext cx="8535000" cy="193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sz="1000">
              <a:solidFill>
                <a:srgbClr val="666666"/>
              </a:solidFill>
            </a:endParaRPr>
          </a:p>
          <a:p>
            <a:pPr indent="0" lvl="0" marL="0" rtl="0" algn="l">
              <a:spcBef>
                <a:spcPts val="1600"/>
              </a:spcBef>
              <a:spcAft>
                <a:spcPts val="0"/>
              </a:spcAft>
              <a:buNone/>
            </a:pPr>
            <a:r>
              <a:t/>
            </a:r>
            <a:endParaRPr b="1" sz="2000"/>
          </a:p>
          <a:p>
            <a:pPr indent="0" lvl="0" marL="0" rtl="0" algn="l">
              <a:spcBef>
                <a:spcPts val="1600"/>
              </a:spcBef>
              <a:spcAft>
                <a:spcPts val="0"/>
              </a:spcAft>
              <a:buNone/>
            </a:pPr>
            <a:r>
              <a:t/>
            </a:r>
            <a:endParaRPr b="1" sz="2000"/>
          </a:p>
          <a:p>
            <a:pPr indent="0" lvl="0" marL="0" rtl="0" algn="l">
              <a:spcBef>
                <a:spcPts val="1600"/>
              </a:spcBef>
              <a:spcAft>
                <a:spcPts val="1600"/>
              </a:spcAft>
              <a:buNone/>
            </a:pPr>
            <a:r>
              <a:t/>
            </a:r>
            <a:endParaRPr b="1" sz="2000"/>
          </a:p>
        </p:txBody>
      </p:sp>
      <p:sp>
        <p:nvSpPr>
          <p:cNvPr id="170" name="Google Shape;170;p24"/>
          <p:cNvSpPr txBox="1"/>
          <p:nvPr/>
        </p:nvSpPr>
        <p:spPr>
          <a:xfrm>
            <a:off x="276800" y="1995125"/>
            <a:ext cx="7992000" cy="134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i="1" sz="2300">
              <a:solidFill>
                <a:srgbClr val="666666"/>
              </a:solidFill>
              <a:latin typeface="Roboto"/>
              <a:ea typeface="Roboto"/>
              <a:cs typeface="Roboto"/>
              <a:sym typeface="Roboto"/>
            </a:endParaRPr>
          </a:p>
        </p:txBody>
      </p:sp>
      <p:sp>
        <p:nvSpPr>
          <p:cNvPr id="171" name="Google Shape;171;p24"/>
          <p:cNvSpPr txBox="1"/>
          <p:nvPr/>
        </p:nvSpPr>
        <p:spPr>
          <a:xfrm>
            <a:off x="471900" y="3632850"/>
            <a:ext cx="6642600" cy="77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300">
              <a:solidFill>
                <a:srgbClr val="666666"/>
              </a:solidFill>
              <a:latin typeface="Roboto"/>
              <a:ea typeface="Roboto"/>
              <a:cs typeface="Roboto"/>
              <a:sym typeface="Roboto"/>
            </a:endParaRPr>
          </a:p>
        </p:txBody>
      </p:sp>
      <p:sp>
        <p:nvSpPr>
          <p:cNvPr id="172" name="Google Shape;172;p24"/>
          <p:cNvSpPr txBox="1"/>
          <p:nvPr/>
        </p:nvSpPr>
        <p:spPr>
          <a:xfrm>
            <a:off x="1626200" y="4751425"/>
            <a:ext cx="6642600" cy="77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pic>
        <p:nvPicPr>
          <p:cNvPr id="173" name="Google Shape;173;p24"/>
          <p:cNvPicPr preferRelativeResize="0"/>
          <p:nvPr/>
        </p:nvPicPr>
        <p:blipFill>
          <a:blip r:embed="rId3">
            <a:alphaModFix/>
          </a:blip>
          <a:stretch>
            <a:fillRect/>
          </a:stretch>
        </p:blipFill>
        <p:spPr>
          <a:xfrm>
            <a:off x="6066098" y="2490999"/>
            <a:ext cx="2815476" cy="1475300"/>
          </a:xfrm>
          <a:prstGeom prst="rect">
            <a:avLst/>
          </a:prstGeom>
          <a:noFill/>
          <a:ln>
            <a:noFill/>
          </a:ln>
        </p:spPr>
      </p:pic>
      <p:sp>
        <p:nvSpPr>
          <p:cNvPr id="174" name="Google Shape;174;p24"/>
          <p:cNvSpPr txBox="1"/>
          <p:nvPr/>
        </p:nvSpPr>
        <p:spPr>
          <a:xfrm>
            <a:off x="276800" y="1844750"/>
            <a:ext cx="4832100" cy="2767800"/>
          </a:xfrm>
          <a:prstGeom prst="rect">
            <a:avLst/>
          </a:prstGeom>
          <a:noFill/>
          <a:ln>
            <a:noFill/>
          </a:ln>
        </p:spPr>
        <p:txBody>
          <a:bodyPr anchorCtr="0" anchor="t" bIns="91425" lIns="91425" spcFirstLastPara="1" rIns="91425" wrap="square" tIns="91425">
            <a:noAutofit/>
          </a:bodyPr>
          <a:lstStyle/>
          <a:p>
            <a:pPr indent="0" lvl="0" marL="457200" rtl="0" algn="l">
              <a:lnSpc>
                <a:spcPct val="100000"/>
              </a:lnSpc>
              <a:spcBef>
                <a:spcPts val="0"/>
              </a:spcBef>
              <a:spcAft>
                <a:spcPts val="0"/>
              </a:spcAft>
              <a:buNone/>
            </a:pPr>
            <a:r>
              <a:t/>
            </a:r>
            <a:endParaRPr sz="1300">
              <a:latin typeface="Roboto"/>
              <a:ea typeface="Roboto"/>
              <a:cs typeface="Roboto"/>
              <a:sym typeface="Roboto"/>
            </a:endParaRPr>
          </a:p>
          <a:p>
            <a:pPr indent="-323850" lvl="0" marL="457200" rtl="0" algn="l">
              <a:lnSpc>
                <a:spcPct val="100000"/>
              </a:lnSpc>
              <a:spcBef>
                <a:spcPts val="0"/>
              </a:spcBef>
              <a:spcAft>
                <a:spcPts val="0"/>
              </a:spcAft>
              <a:buClr>
                <a:srgbClr val="FF9900"/>
              </a:buClr>
              <a:buSzPts val="1500"/>
              <a:buFont typeface="Roboto"/>
              <a:buChar char="●"/>
            </a:pPr>
            <a:r>
              <a:rPr lang="en" sz="1500">
                <a:solidFill>
                  <a:srgbClr val="FF9900"/>
                </a:solidFill>
                <a:latin typeface="Roboto"/>
                <a:ea typeface="Roboto"/>
                <a:cs typeface="Roboto"/>
                <a:sym typeface="Roboto"/>
              </a:rPr>
              <a:t>length of the sequence = Number of time steps </a:t>
            </a:r>
            <a:endParaRPr sz="1500">
              <a:solidFill>
                <a:srgbClr val="FF9900"/>
              </a:solidFill>
              <a:latin typeface="Roboto"/>
              <a:ea typeface="Roboto"/>
              <a:cs typeface="Roboto"/>
              <a:sym typeface="Roboto"/>
            </a:endParaRPr>
          </a:p>
          <a:p>
            <a:pPr indent="0" lvl="0" marL="457200" rtl="0" algn="l">
              <a:lnSpc>
                <a:spcPct val="100000"/>
              </a:lnSpc>
              <a:spcBef>
                <a:spcPts val="0"/>
              </a:spcBef>
              <a:spcAft>
                <a:spcPts val="0"/>
              </a:spcAft>
              <a:buNone/>
            </a:pPr>
            <a:r>
              <a:t/>
            </a:r>
            <a:endParaRPr sz="1300">
              <a:latin typeface="Roboto"/>
              <a:ea typeface="Roboto"/>
              <a:cs typeface="Roboto"/>
              <a:sym typeface="Roboto"/>
            </a:endParaRPr>
          </a:p>
          <a:p>
            <a:pPr indent="-317500" lvl="0" marL="457200" rtl="0" algn="l">
              <a:lnSpc>
                <a:spcPct val="100000"/>
              </a:lnSpc>
              <a:spcBef>
                <a:spcPts val="0"/>
              </a:spcBef>
              <a:spcAft>
                <a:spcPts val="0"/>
              </a:spcAft>
              <a:buSzPts val="1400"/>
              <a:buFont typeface="Roboto"/>
              <a:buChar char="●"/>
            </a:pPr>
            <a:r>
              <a:rPr lang="en">
                <a:latin typeface="Roboto"/>
                <a:ea typeface="Roboto"/>
                <a:cs typeface="Roboto"/>
                <a:sym typeface="Roboto"/>
              </a:rPr>
              <a:t>Essentially, copies of the RNN cell are made over time (unrolling/unfolding), with different inputs at different time steps.</a:t>
            </a:r>
            <a:endParaRPr>
              <a:latin typeface="Roboto"/>
              <a:ea typeface="Roboto"/>
              <a:cs typeface="Roboto"/>
              <a:sym typeface="Roboto"/>
            </a:endParaRPr>
          </a:p>
          <a:p>
            <a:pPr indent="0" lvl="0" marL="457200" rtl="0" algn="l">
              <a:lnSpc>
                <a:spcPct val="100000"/>
              </a:lnSpc>
              <a:spcBef>
                <a:spcPts val="0"/>
              </a:spcBef>
              <a:spcAft>
                <a:spcPts val="0"/>
              </a:spcAft>
              <a:buNone/>
            </a:pPr>
            <a:r>
              <a:t/>
            </a:r>
            <a:endParaRPr>
              <a:latin typeface="Roboto"/>
              <a:ea typeface="Roboto"/>
              <a:cs typeface="Roboto"/>
              <a:sym typeface="Roboto"/>
            </a:endParaRPr>
          </a:p>
          <a:p>
            <a:pPr indent="-317500" lvl="0" marL="457200" rtl="0" algn="l">
              <a:lnSpc>
                <a:spcPct val="100000"/>
              </a:lnSpc>
              <a:spcBef>
                <a:spcPts val="0"/>
              </a:spcBef>
              <a:spcAft>
                <a:spcPts val="0"/>
              </a:spcAft>
              <a:buSzPts val="1400"/>
              <a:buChar char="●"/>
            </a:pPr>
            <a:r>
              <a:rPr lang="en">
                <a:latin typeface="Roboto"/>
                <a:ea typeface="Roboto"/>
                <a:cs typeface="Roboto"/>
                <a:sym typeface="Roboto"/>
              </a:rPr>
              <a:t>But </a:t>
            </a:r>
            <a:r>
              <a:rPr lang="en" sz="1500">
                <a:solidFill>
                  <a:srgbClr val="292929"/>
                </a:solidFill>
                <a:latin typeface="Georgia"/>
                <a:ea typeface="Georgia"/>
                <a:cs typeface="Georgia"/>
                <a:sym typeface="Georgia"/>
              </a:rPr>
              <a:t>graphs can be arbitrarily big and flexible.</a:t>
            </a:r>
            <a:endParaRPr sz="1500">
              <a:solidFill>
                <a:srgbClr val="292929"/>
              </a:solidFill>
              <a:latin typeface="Georgia"/>
              <a:ea typeface="Georgia"/>
              <a:cs typeface="Georgia"/>
              <a:sym typeface="Georgia"/>
            </a:endParaRPr>
          </a:p>
          <a:p>
            <a:pPr indent="0" lvl="0" marL="457200" rtl="0" algn="l">
              <a:lnSpc>
                <a:spcPct val="100000"/>
              </a:lnSpc>
              <a:spcBef>
                <a:spcPts val="0"/>
              </a:spcBef>
              <a:spcAft>
                <a:spcPts val="0"/>
              </a:spcAft>
              <a:buNone/>
            </a:pPr>
            <a:r>
              <a:t/>
            </a:r>
            <a:endParaRPr>
              <a:latin typeface="Roboto"/>
              <a:ea typeface="Roboto"/>
              <a:cs typeface="Roboto"/>
              <a:sym typeface="Roboto"/>
            </a:endParaRPr>
          </a:p>
          <a:p>
            <a:pPr indent="-311150" lvl="0" marL="457200" rtl="0" algn="l">
              <a:lnSpc>
                <a:spcPct val="100000"/>
              </a:lnSpc>
              <a:spcBef>
                <a:spcPts val="0"/>
              </a:spcBef>
              <a:spcAft>
                <a:spcPts val="0"/>
              </a:spcAft>
              <a:buClr>
                <a:srgbClr val="FF9900"/>
              </a:buClr>
              <a:buSzPts val="1300"/>
              <a:buFont typeface="Roboto"/>
              <a:buChar char="●"/>
            </a:pPr>
            <a:r>
              <a:rPr lang="en" sz="1300">
                <a:solidFill>
                  <a:srgbClr val="FF9900"/>
                </a:solidFill>
                <a:latin typeface="Roboto"/>
                <a:ea typeface="Roboto"/>
                <a:cs typeface="Roboto"/>
                <a:sym typeface="Roboto"/>
              </a:rPr>
              <a:t>RNN unfold each time step for a message to collect information about it in its entirety. It might seem as though this is a lot of unnecessary work.</a:t>
            </a:r>
            <a:endParaRPr sz="1300">
              <a:solidFill>
                <a:srgbClr val="FF9900"/>
              </a:solidFill>
              <a:latin typeface="Roboto"/>
              <a:ea typeface="Roboto"/>
              <a:cs typeface="Roboto"/>
              <a:sym typeface="Robo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07CDC"/>
        </a:solidFill>
      </p:bgPr>
    </p:bg>
    <p:spTree>
      <p:nvGrpSpPr>
        <p:cNvPr id="178" name="Shape 178"/>
        <p:cNvGrpSpPr/>
        <p:nvPr/>
      </p:nvGrpSpPr>
      <p:grpSpPr>
        <a:xfrm>
          <a:off x="0" y="0"/>
          <a:ext cx="0" cy="0"/>
          <a:chOff x="0" y="0"/>
          <a:chExt cx="0" cy="0"/>
        </a:xfrm>
      </p:grpSpPr>
      <p:sp>
        <p:nvSpPr>
          <p:cNvPr id="179" name="Google Shape;179;p25"/>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Graph Convolutional Networks</a:t>
            </a:r>
            <a:endParaRPr/>
          </a:p>
        </p:txBody>
      </p:sp>
      <p:sp>
        <p:nvSpPr>
          <p:cNvPr id="180" name="Google Shape;180;p25"/>
          <p:cNvSpPr txBox="1"/>
          <p:nvPr>
            <p:ph idx="1" type="body"/>
          </p:nvPr>
        </p:nvSpPr>
        <p:spPr>
          <a:xfrm>
            <a:off x="471900" y="1769150"/>
            <a:ext cx="8535000" cy="193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sz="1000">
              <a:solidFill>
                <a:srgbClr val="666666"/>
              </a:solidFill>
            </a:endParaRPr>
          </a:p>
          <a:p>
            <a:pPr indent="0" lvl="0" marL="0" rtl="0" algn="l">
              <a:spcBef>
                <a:spcPts val="1600"/>
              </a:spcBef>
              <a:spcAft>
                <a:spcPts val="0"/>
              </a:spcAft>
              <a:buNone/>
            </a:pPr>
            <a:r>
              <a:t/>
            </a:r>
            <a:endParaRPr b="1" sz="2000"/>
          </a:p>
          <a:p>
            <a:pPr indent="0" lvl="0" marL="0" rtl="0" algn="l">
              <a:spcBef>
                <a:spcPts val="1600"/>
              </a:spcBef>
              <a:spcAft>
                <a:spcPts val="0"/>
              </a:spcAft>
              <a:buNone/>
            </a:pPr>
            <a:r>
              <a:t/>
            </a:r>
            <a:endParaRPr b="1" sz="2000"/>
          </a:p>
          <a:p>
            <a:pPr indent="0" lvl="0" marL="0" rtl="0" algn="l">
              <a:spcBef>
                <a:spcPts val="1600"/>
              </a:spcBef>
              <a:spcAft>
                <a:spcPts val="1600"/>
              </a:spcAft>
              <a:buNone/>
            </a:pPr>
            <a:r>
              <a:t/>
            </a:r>
            <a:endParaRPr b="1" sz="2000"/>
          </a:p>
        </p:txBody>
      </p:sp>
      <p:sp>
        <p:nvSpPr>
          <p:cNvPr id="181" name="Google Shape;181;p25"/>
          <p:cNvSpPr txBox="1"/>
          <p:nvPr/>
        </p:nvSpPr>
        <p:spPr>
          <a:xfrm>
            <a:off x="276800" y="1995125"/>
            <a:ext cx="7992000" cy="134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i="1" sz="2300">
              <a:solidFill>
                <a:srgbClr val="666666"/>
              </a:solidFill>
              <a:latin typeface="Roboto"/>
              <a:ea typeface="Roboto"/>
              <a:cs typeface="Roboto"/>
              <a:sym typeface="Roboto"/>
            </a:endParaRPr>
          </a:p>
        </p:txBody>
      </p:sp>
      <p:sp>
        <p:nvSpPr>
          <p:cNvPr id="182" name="Google Shape;182;p25"/>
          <p:cNvSpPr txBox="1"/>
          <p:nvPr/>
        </p:nvSpPr>
        <p:spPr>
          <a:xfrm>
            <a:off x="471900" y="3632850"/>
            <a:ext cx="6642600" cy="77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300">
              <a:solidFill>
                <a:srgbClr val="666666"/>
              </a:solidFill>
              <a:latin typeface="Roboto"/>
              <a:ea typeface="Roboto"/>
              <a:cs typeface="Roboto"/>
              <a:sym typeface="Roboto"/>
            </a:endParaRPr>
          </a:p>
        </p:txBody>
      </p:sp>
      <p:sp>
        <p:nvSpPr>
          <p:cNvPr id="183" name="Google Shape;183;p25"/>
          <p:cNvSpPr txBox="1"/>
          <p:nvPr/>
        </p:nvSpPr>
        <p:spPr>
          <a:xfrm>
            <a:off x="1626200" y="4751425"/>
            <a:ext cx="6642600" cy="77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184" name="Google Shape;184;p25"/>
          <p:cNvSpPr txBox="1"/>
          <p:nvPr/>
        </p:nvSpPr>
        <p:spPr>
          <a:xfrm>
            <a:off x="276800" y="1844750"/>
            <a:ext cx="8535000" cy="957600"/>
          </a:xfrm>
          <a:prstGeom prst="rect">
            <a:avLst/>
          </a:prstGeom>
          <a:noFill/>
          <a:ln>
            <a:noFill/>
          </a:ln>
        </p:spPr>
        <p:txBody>
          <a:bodyPr anchorCtr="0" anchor="t" bIns="91425" lIns="91425" spcFirstLastPara="1" rIns="91425" wrap="square" tIns="91425">
            <a:noAutofit/>
          </a:bodyPr>
          <a:lstStyle/>
          <a:p>
            <a:pPr indent="0" lvl="0" marL="457200" rtl="0" algn="l">
              <a:lnSpc>
                <a:spcPct val="100000"/>
              </a:lnSpc>
              <a:spcBef>
                <a:spcPts val="0"/>
              </a:spcBef>
              <a:spcAft>
                <a:spcPts val="0"/>
              </a:spcAft>
              <a:buNone/>
            </a:pPr>
            <a:r>
              <a:rPr lang="en" sz="1700">
                <a:solidFill>
                  <a:srgbClr val="333333"/>
                </a:solidFill>
              </a:rPr>
              <a:t>As we applied message passing on sequences, We can apply same idea of</a:t>
            </a:r>
            <a:r>
              <a:rPr lang="en" sz="1300"/>
              <a:t> </a:t>
            </a:r>
            <a:r>
              <a:rPr lang="en" sz="1700">
                <a:solidFill>
                  <a:srgbClr val="333333"/>
                </a:solidFill>
              </a:rPr>
              <a:t>message-passing</a:t>
            </a:r>
            <a:r>
              <a:rPr lang="en" sz="1300"/>
              <a:t> </a:t>
            </a:r>
            <a:r>
              <a:rPr lang="en" sz="1700">
                <a:solidFill>
                  <a:srgbClr val="333333"/>
                </a:solidFill>
              </a:rPr>
              <a:t>on Graphs </a:t>
            </a:r>
            <a:endParaRPr sz="1500">
              <a:solidFill>
                <a:srgbClr val="FF9900"/>
              </a:solidFill>
              <a:latin typeface="Roboto"/>
              <a:ea typeface="Roboto"/>
              <a:cs typeface="Roboto"/>
              <a:sym typeface="Roboto"/>
            </a:endParaRPr>
          </a:p>
        </p:txBody>
      </p:sp>
      <p:pic>
        <p:nvPicPr>
          <p:cNvPr id="185" name="Google Shape;185;p25"/>
          <p:cNvPicPr preferRelativeResize="0"/>
          <p:nvPr/>
        </p:nvPicPr>
        <p:blipFill>
          <a:blip r:embed="rId3">
            <a:alphaModFix/>
          </a:blip>
          <a:stretch>
            <a:fillRect/>
          </a:stretch>
        </p:blipFill>
        <p:spPr>
          <a:xfrm>
            <a:off x="2021375" y="2652475"/>
            <a:ext cx="4159674" cy="21796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07CDC"/>
        </a:solidFill>
      </p:bgPr>
    </p:bg>
    <p:spTree>
      <p:nvGrpSpPr>
        <p:cNvPr id="189" name="Shape 189"/>
        <p:cNvGrpSpPr/>
        <p:nvPr/>
      </p:nvGrpSpPr>
      <p:grpSpPr>
        <a:xfrm>
          <a:off x="0" y="0"/>
          <a:ext cx="0" cy="0"/>
          <a:chOff x="0" y="0"/>
          <a:chExt cx="0" cy="0"/>
        </a:xfrm>
      </p:grpSpPr>
      <p:sp>
        <p:nvSpPr>
          <p:cNvPr id="190" name="Google Shape;190;p26"/>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Graph Convolutional Networks</a:t>
            </a:r>
            <a:endParaRPr/>
          </a:p>
        </p:txBody>
      </p:sp>
      <p:sp>
        <p:nvSpPr>
          <p:cNvPr id="191" name="Google Shape;191;p26"/>
          <p:cNvSpPr txBox="1"/>
          <p:nvPr>
            <p:ph idx="1" type="body"/>
          </p:nvPr>
        </p:nvSpPr>
        <p:spPr>
          <a:xfrm>
            <a:off x="471900" y="1769150"/>
            <a:ext cx="8535000" cy="193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sz="1000">
              <a:solidFill>
                <a:srgbClr val="666666"/>
              </a:solidFill>
            </a:endParaRPr>
          </a:p>
          <a:p>
            <a:pPr indent="0" lvl="0" marL="0" rtl="0" algn="l">
              <a:spcBef>
                <a:spcPts val="1600"/>
              </a:spcBef>
              <a:spcAft>
                <a:spcPts val="0"/>
              </a:spcAft>
              <a:buNone/>
            </a:pPr>
            <a:r>
              <a:t/>
            </a:r>
            <a:endParaRPr b="1" sz="2000"/>
          </a:p>
          <a:p>
            <a:pPr indent="0" lvl="0" marL="0" rtl="0" algn="l">
              <a:spcBef>
                <a:spcPts val="1600"/>
              </a:spcBef>
              <a:spcAft>
                <a:spcPts val="0"/>
              </a:spcAft>
              <a:buNone/>
            </a:pPr>
            <a:r>
              <a:t/>
            </a:r>
            <a:endParaRPr b="1" sz="2000"/>
          </a:p>
          <a:p>
            <a:pPr indent="0" lvl="0" marL="0" rtl="0" algn="l">
              <a:spcBef>
                <a:spcPts val="1600"/>
              </a:spcBef>
              <a:spcAft>
                <a:spcPts val="1600"/>
              </a:spcAft>
              <a:buNone/>
            </a:pPr>
            <a:r>
              <a:t/>
            </a:r>
            <a:endParaRPr b="1" sz="2000"/>
          </a:p>
        </p:txBody>
      </p:sp>
      <p:sp>
        <p:nvSpPr>
          <p:cNvPr id="192" name="Google Shape;192;p26"/>
          <p:cNvSpPr txBox="1"/>
          <p:nvPr/>
        </p:nvSpPr>
        <p:spPr>
          <a:xfrm>
            <a:off x="276800" y="1995125"/>
            <a:ext cx="7992000" cy="134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i="1" sz="2300">
              <a:solidFill>
                <a:srgbClr val="666666"/>
              </a:solidFill>
              <a:latin typeface="Roboto"/>
              <a:ea typeface="Roboto"/>
              <a:cs typeface="Roboto"/>
              <a:sym typeface="Roboto"/>
            </a:endParaRPr>
          </a:p>
        </p:txBody>
      </p:sp>
      <p:sp>
        <p:nvSpPr>
          <p:cNvPr id="193" name="Google Shape;193;p26"/>
          <p:cNvSpPr txBox="1"/>
          <p:nvPr/>
        </p:nvSpPr>
        <p:spPr>
          <a:xfrm>
            <a:off x="471900" y="3632850"/>
            <a:ext cx="6642600" cy="77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300">
              <a:solidFill>
                <a:srgbClr val="666666"/>
              </a:solidFill>
              <a:latin typeface="Roboto"/>
              <a:ea typeface="Roboto"/>
              <a:cs typeface="Roboto"/>
              <a:sym typeface="Roboto"/>
            </a:endParaRPr>
          </a:p>
        </p:txBody>
      </p:sp>
      <p:sp>
        <p:nvSpPr>
          <p:cNvPr id="194" name="Google Shape;194;p26"/>
          <p:cNvSpPr txBox="1"/>
          <p:nvPr/>
        </p:nvSpPr>
        <p:spPr>
          <a:xfrm>
            <a:off x="1626200" y="4751425"/>
            <a:ext cx="6642600" cy="77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195" name="Google Shape;195;p26"/>
          <p:cNvSpPr txBox="1"/>
          <p:nvPr/>
        </p:nvSpPr>
        <p:spPr>
          <a:xfrm>
            <a:off x="304500" y="1769150"/>
            <a:ext cx="8535000" cy="957600"/>
          </a:xfrm>
          <a:prstGeom prst="rect">
            <a:avLst/>
          </a:prstGeom>
          <a:noFill/>
          <a:ln>
            <a:noFill/>
          </a:ln>
        </p:spPr>
        <p:txBody>
          <a:bodyPr anchorCtr="0" anchor="t" bIns="91425" lIns="91425" spcFirstLastPara="1" rIns="91425" wrap="square" tIns="91425">
            <a:noAutofit/>
          </a:bodyPr>
          <a:lstStyle/>
          <a:p>
            <a:pPr indent="0" lvl="0" marL="457200" rtl="0" algn="l">
              <a:lnSpc>
                <a:spcPct val="100000"/>
              </a:lnSpc>
              <a:spcBef>
                <a:spcPts val="0"/>
              </a:spcBef>
              <a:spcAft>
                <a:spcPts val="0"/>
              </a:spcAft>
              <a:buNone/>
            </a:pPr>
            <a:r>
              <a:rPr lang="en" sz="1500">
                <a:solidFill>
                  <a:srgbClr val="333333"/>
                </a:solidFill>
              </a:rPr>
              <a:t>In each GCN layer, all nodes are supposed to receive information from neighboring nodes. Consider each element is passing messages to the elements it connects to — after a few timesteps with exchanges, each node will hold messages that contain information. After Aggregating this information, The representation of each node (each row) is now a sum of its neighbors features!</a:t>
            </a:r>
            <a:endParaRPr sz="1300">
              <a:solidFill>
                <a:srgbClr val="FF9900"/>
              </a:solidFill>
              <a:latin typeface="Roboto"/>
              <a:ea typeface="Roboto"/>
              <a:cs typeface="Roboto"/>
              <a:sym typeface="Roboto"/>
            </a:endParaRPr>
          </a:p>
        </p:txBody>
      </p:sp>
      <p:pic>
        <p:nvPicPr>
          <p:cNvPr id="196" name="Google Shape;196;p26"/>
          <p:cNvPicPr preferRelativeResize="0"/>
          <p:nvPr/>
        </p:nvPicPr>
        <p:blipFill>
          <a:blip r:embed="rId3">
            <a:alphaModFix/>
          </a:blip>
          <a:stretch>
            <a:fillRect/>
          </a:stretch>
        </p:blipFill>
        <p:spPr>
          <a:xfrm>
            <a:off x="2192900" y="2989476"/>
            <a:ext cx="4159800" cy="21797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07CDC"/>
        </a:solidFill>
      </p:bgPr>
    </p:bg>
    <p:spTree>
      <p:nvGrpSpPr>
        <p:cNvPr id="200" name="Shape 200"/>
        <p:cNvGrpSpPr/>
        <p:nvPr/>
      </p:nvGrpSpPr>
      <p:grpSpPr>
        <a:xfrm>
          <a:off x="0" y="0"/>
          <a:ext cx="0" cy="0"/>
          <a:chOff x="0" y="0"/>
          <a:chExt cx="0" cy="0"/>
        </a:xfrm>
      </p:grpSpPr>
      <p:sp>
        <p:nvSpPr>
          <p:cNvPr id="201" name="Google Shape;201;p27"/>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How this </a:t>
            </a:r>
            <a:r>
              <a:rPr lang="en"/>
              <a:t>Aggregation</a:t>
            </a:r>
            <a:r>
              <a:rPr lang="en"/>
              <a:t> is </a:t>
            </a:r>
            <a:r>
              <a:rPr lang="en"/>
              <a:t>performed</a:t>
            </a:r>
            <a:r>
              <a:rPr lang="en"/>
              <a:t>?</a:t>
            </a:r>
            <a:endParaRPr/>
          </a:p>
        </p:txBody>
      </p:sp>
      <p:sp>
        <p:nvSpPr>
          <p:cNvPr id="202" name="Google Shape;202;p27"/>
          <p:cNvSpPr txBox="1"/>
          <p:nvPr>
            <p:ph idx="1" type="body"/>
          </p:nvPr>
        </p:nvSpPr>
        <p:spPr>
          <a:xfrm>
            <a:off x="471900" y="1769150"/>
            <a:ext cx="8535000" cy="193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sz="1000">
              <a:solidFill>
                <a:srgbClr val="666666"/>
              </a:solidFill>
            </a:endParaRPr>
          </a:p>
          <a:p>
            <a:pPr indent="0" lvl="0" marL="0" rtl="0" algn="l">
              <a:spcBef>
                <a:spcPts val="1600"/>
              </a:spcBef>
              <a:spcAft>
                <a:spcPts val="0"/>
              </a:spcAft>
              <a:buNone/>
            </a:pPr>
            <a:r>
              <a:t/>
            </a:r>
            <a:endParaRPr b="1" sz="2000"/>
          </a:p>
          <a:p>
            <a:pPr indent="0" lvl="0" marL="0" rtl="0" algn="l">
              <a:spcBef>
                <a:spcPts val="1600"/>
              </a:spcBef>
              <a:spcAft>
                <a:spcPts val="0"/>
              </a:spcAft>
              <a:buNone/>
            </a:pPr>
            <a:r>
              <a:t/>
            </a:r>
            <a:endParaRPr b="1" sz="2000"/>
          </a:p>
          <a:p>
            <a:pPr indent="0" lvl="0" marL="0" rtl="0" algn="l">
              <a:spcBef>
                <a:spcPts val="1600"/>
              </a:spcBef>
              <a:spcAft>
                <a:spcPts val="1600"/>
              </a:spcAft>
              <a:buNone/>
            </a:pPr>
            <a:r>
              <a:t/>
            </a:r>
            <a:endParaRPr b="1" sz="2000"/>
          </a:p>
        </p:txBody>
      </p:sp>
      <p:sp>
        <p:nvSpPr>
          <p:cNvPr id="203" name="Google Shape;203;p27"/>
          <p:cNvSpPr txBox="1"/>
          <p:nvPr/>
        </p:nvSpPr>
        <p:spPr>
          <a:xfrm>
            <a:off x="276800" y="1995125"/>
            <a:ext cx="7992000" cy="134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i="1" sz="2300">
              <a:solidFill>
                <a:srgbClr val="666666"/>
              </a:solidFill>
              <a:latin typeface="Roboto"/>
              <a:ea typeface="Roboto"/>
              <a:cs typeface="Roboto"/>
              <a:sym typeface="Roboto"/>
            </a:endParaRPr>
          </a:p>
        </p:txBody>
      </p:sp>
      <p:sp>
        <p:nvSpPr>
          <p:cNvPr id="204" name="Google Shape;204;p27"/>
          <p:cNvSpPr txBox="1"/>
          <p:nvPr/>
        </p:nvSpPr>
        <p:spPr>
          <a:xfrm>
            <a:off x="471900" y="3632850"/>
            <a:ext cx="6642600" cy="77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300">
              <a:solidFill>
                <a:srgbClr val="666666"/>
              </a:solidFill>
              <a:latin typeface="Roboto"/>
              <a:ea typeface="Roboto"/>
              <a:cs typeface="Roboto"/>
              <a:sym typeface="Roboto"/>
            </a:endParaRPr>
          </a:p>
        </p:txBody>
      </p:sp>
      <p:sp>
        <p:nvSpPr>
          <p:cNvPr id="205" name="Google Shape;205;p27"/>
          <p:cNvSpPr txBox="1"/>
          <p:nvPr/>
        </p:nvSpPr>
        <p:spPr>
          <a:xfrm>
            <a:off x="1626200" y="4751425"/>
            <a:ext cx="6642600" cy="77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206" name="Google Shape;206;p27"/>
          <p:cNvSpPr txBox="1"/>
          <p:nvPr/>
        </p:nvSpPr>
        <p:spPr>
          <a:xfrm>
            <a:off x="304500" y="1769150"/>
            <a:ext cx="8535000" cy="957600"/>
          </a:xfrm>
          <a:prstGeom prst="rect">
            <a:avLst/>
          </a:prstGeom>
          <a:noFill/>
          <a:ln>
            <a:noFill/>
          </a:ln>
        </p:spPr>
        <p:txBody>
          <a:bodyPr anchorCtr="0" anchor="t" bIns="91425" lIns="91425" spcFirstLastPara="1" rIns="91425" wrap="square" tIns="91425">
            <a:noAutofit/>
          </a:bodyPr>
          <a:lstStyle/>
          <a:p>
            <a:pPr indent="0" lvl="0" marL="457200" rtl="0" algn="l">
              <a:lnSpc>
                <a:spcPct val="100000"/>
              </a:lnSpc>
              <a:spcBef>
                <a:spcPts val="0"/>
              </a:spcBef>
              <a:spcAft>
                <a:spcPts val="0"/>
              </a:spcAft>
              <a:buNone/>
            </a:pPr>
            <a:r>
              <a:t/>
            </a:r>
            <a:endParaRPr sz="1300">
              <a:solidFill>
                <a:srgbClr val="FF9900"/>
              </a:solidFill>
              <a:latin typeface="Roboto"/>
              <a:ea typeface="Roboto"/>
              <a:cs typeface="Roboto"/>
              <a:sym typeface="Roboto"/>
            </a:endParaRPr>
          </a:p>
        </p:txBody>
      </p:sp>
      <p:pic>
        <p:nvPicPr>
          <p:cNvPr id="207" name="Google Shape;207;p27"/>
          <p:cNvPicPr preferRelativeResize="0"/>
          <p:nvPr/>
        </p:nvPicPr>
        <p:blipFill>
          <a:blip r:embed="rId3">
            <a:alphaModFix/>
          </a:blip>
          <a:stretch>
            <a:fillRect/>
          </a:stretch>
        </p:blipFill>
        <p:spPr>
          <a:xfrm>
            <a:off x="1476323" y="1932125"/>
            <a:ext cx="5708425" cy="29315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28"/>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800"/>
              <a:t>Recap: Convolutional neural networks (on grids)</a:t>
            </a:r>
            <a:endParaRPr sz="2800"/>
          </a:p>
        </p:txBody>
      </p:sp>
      <p:pic>
        <p:nvPicPr>
          <p:cNvPr id="213" name="Google Shape;213;p28"/>
          <p:cNvPicPr preferRelativeResize="0"/>
          <p:nvPr/>
        </p:nvPicPr>
        <p:blipFill>
          <a:blip r:embed="rId3">
            <a:alphaModFix/>
          </a:blip>
          <a:stretch>
            <a:fillRect/>
          </a:stretch>
        </p:blipFill>
        <p:spPr>
          <a:xfrm>
            <a:off x="1582425" y="1919075"/>
            <a:ext cx="5139528" cy="31502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29"/>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800"/>
              <a:t>Recap: Convolutional neural networks (on grids)</a:t>
            </a:r>
            <a:endParaRPr sz="2800"/>
          </a:p>
        </p:txBody>
      </p:sp>
      <p:pic>
        <p:nvPicPr>
          <p:cNvPr id="219" name="Google Shape;219;p29"/>
          <p:cNvPicPr preferRelativeResize="0"/>
          <p:nvPr/>
        </p:nvPicPr>
        <p:blipFill>
          <a:blip r:embed="rId3">
            <a:alphaModFix/>
          </a:blip>
          <a:stretch>
            <a:fillRect/>
          </a:stretch>
        </p:blipFill>
        <p:spPr>
          <a:xfrm>
            <a:off x="1482200" y="1763400"/>
            <a:ext cx="5575700" cy="32953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30"/>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800"/>
              <a:t>Recap: Convolutional neural networks (on grids)</a:t>
            </a:r>
            <a:endParaRPr sz="2800"/>
          </a:p>
        </p:txBody>
      </p:sp>
      <p:pic>
        <p:nvPicPr>
          <p:cNvPr id="225" name="Google Shape;225;p30"/>
          <p:cNvPicPr preferRelativeResize="0"/>
          <p:nvPr/>
        </p:nvPicPr>
        <p:blipFill>
          <a:blip r:embed="rId3">
            <a:alphaModFix/>
          </a:blip>
          <a:stretch>
            <a:fillRect/>
          </a:stretch>
        </p:blipFill>
        <p:spPr>
          <a:xfrm>
            <a:off x="1132675" y="1919075"/>
            <a:ext cx="6527699" cy="28784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31"/>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800"/>
              <a:t>Recap: Convolutional neural networks (on grids)</a:t>
            </a:r>
            <a:endParaRPr sz="2800"/>
          </a:p>
        </p:txBody>
      </p:sp>
      <p:sp>
        <p:nvSpPr>
          <p:cNvPr id="231" name="Google Shape;231;p31"/>
          <p:cNvSpPr txBox="1"/>
          <p:nvPr>
            <p:ph idx="2" type="body"/>
          </p:nvPr>
        </p:nvSpPr>
        <p:spPr>
          <a:xfrm rot="10800000">
            <a:off x="4739775" y="2006684"/>
            <a:ext cx="3229200" cy="2064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32" name="Google Shape;232;p31"/>
          <p:cNvPicPr preferRelativeResize="0"/>
          <p:nvPr/>
        </p:nvPicPr>
        <p:blipFill>
          <a:blip r:embed="rId3">
            <a:alphaModFix/>
          </a:blip>
          <a:stretch>
            <a:fillRect/>
          </a:stretch>
        </p:blipFill>
        <p:spPr>
          <a:xfrm>
            <a:off x="1102150" y="1919075"/>
            <a:ext cx="6905500" cy="28331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07CDC"/>
        </a:solidFill>
      </p:bgPr>
    </p:bg>
    <p:spTree>
      <p:nvGrpSpPr>
        <p:cNvPr id="78" name="Shape 78"/>
        <p:cNvGrpSpPr/>
        <p:nvPr/>
      </p:nvGrpSpPr>
      <p:grpSpPr>
        <a:xfrm>
          <a:off x="0" y="0"/>
          <a:ext cx="0" cy="0"/>
          <a:chOff x="0" y="0"/>
          <a:chExt cx="0" cy="0"/>
        </a:xfrm>
      </p:grpSpPr>
      <p:sp>
        <p:nvSpPr>
          <p:cNvPr id="79" name="Google Shape;79;p14"/>
          <p:cNvSpPr txBox="1"/>
          <p:nvPr>
            <p:ph type="title"/>
          </p:nvPr>
        </p:nvSpPr>
        <p:spPr>
          <a:xfrm>
            <a:off x="460950" y="2065350"/>
            <a:ext cx="8222100" cy="1012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
              <a:t>Who Am I?</a:t>
            </a:r>
            <a:endParaRPr/>
          </a:p>
          <a:p>
            <a:pPr indent="0" lvl="0" marL="0" rtl="0" algn="l">
              <a:spcBef>
                <a:spcPts val="0"/>
              </a:spcBef>
              <a:spcAft>
                <a:spcPts val="0"/>
              </a:spcAft>
              <a:buNone/>
            </a:pPr>
            <a:r>
              <a:t/>
            </a:r>
            <a:endParaRPr sz="1700"/>
          </a:p>
          <a:p>
            <a:pPr indent="0" lvl="0" marL="0" rtl="0" algn="l">
              <a:lnSpc>
                <a:spcPct val="115000"/>
              </a:lnSpc>
              <a:spcBef>
                <a:spcPts val="0"/>
              </a:spcBef>
              <a:spcAft>
                <a:spcPts val="0"/>
              </a:spcAft>
              <a:buNone/>
            </a:pPr>
            <a:r>
              <a:rPr lang="en" sz="2500"/>
              <a:t>AI Research Engineer @ Saama AI Lab</a:t>
            </a:r>
            <a:endParaRPr sz="2500"/>
          </a:p>
          <a:p>
            <a:pPr indent="0" lvl="0" marL="0" rtl="0" algn="l">
              <a:lnSpc>
                <a:spcPct val="115000"/>
              </a:lnSpc>
              <a:spcBef>
                <a:spcPts val="0"/>
              </a:spcBef>
              <a:spcAft>
                <a:spcPts val="0"/>
              </a:spcAft>
              <a:buNone/>
            </a:pPr>
            <a:r>
              <a:t/>
            </a:r>
            <a:endParaRPr sz="2500"/>
          </a:p>
          <a:p>
            <a:pPr indent="-355600" lvl="0" marL="457200" rtl="0" algn="l">
              <a:lnSpc>
                <a:spcPct val="115000"/>
              </a:lnSpc>
              <a:spcBef>
                <a:spcPts val="0"/>
              </a:spcBef>
              <a:spcAft>
                <a:spcPts val="0"/>
              </a:spcAft>
              <a:buSzPts val="2000"/>
              <a:buChar char="●"/>
            </a:pPr>
            <a:r>
              <a:rPr lang="en" sz="2000"/>
              <a:t>I work in Graph and NLP field</a:t>
            </a:r>
            <a:endParaRPr sz="2000"/>
          </a:p>
          <a:p>
            <a:pPr indent="-355600" lvl="0" marL="457200" rtl="0" algn="l">
              <a:lnSpc>
                <a:spcPct val="115000"/>
              </a:lnSpc>
              <a:spcBef>
                <a:spcPts val="0"/>
              </a:spcBef>
              <a:spcAft>
                <a:spcPts val="0"/>
              </a:spcAft>
              <a:buSzPts val="2000"/>
              <a:buChar char="●"/>
            </a:pPr>
            <a:r>
              <a:rPr lang="en" sz="2000"/>
              <a:t>I am interested in</a:t>
            </a:r>
            <a:endParaRPr sz="2000"/>
          </a:p>
          <a:p>
            <a:pPr indent="-330200" lvl="0" marL="914400" rtl="0" algn="l">
              <a:lnSpc>
                <a:spcPct val="115000"/>
              </a:lnSpc>
              <a:spcBef>
                <a:spcPts val="0"/>
              </a:spcBef>
              <a:spcAft>
                <a:spcPts val="0"/>
              </a:spcAft>
              <a:buSzPts val="1600"/>
              <a:buChar char="●"/>
            </a:pPr>
            <a:r>
              <a:rPr lang="en" sz="1600"/>
              <a:t>Representation Learning on Graphs and Manifolds</a:t>
            </a:r>
            <a:endParaRPr sz="1600"/>
          </a:p>
          <a:p>
            <a:pPr indent="-330200" lvl="0" marL="914400" rtl="0" algn="l">
              <a:lnSpc>
                <a:spcPct val="115000"/>
              </a:lnSpc>
              <a:spcBef>
                <a:spcPts val="0"/>
              </a:spcBef>
              <a:spcAft>
                <a:spcPts val="0"/>
              </a:spcAft>
              <a:buSzPts val="1600"/>
              <a:buChar char="●"/>
            </a:pPr>
            <a:r>
              <a:rPr lang="en" sz="1600"/>
              <a:t>Unsupervised &amp; Meta learning</a:t>
            </a:r>
            <a:endParaRPr sz="1600"/>
          </a:p>
          <a:p>
            <a:pPr indent="-330200" lvl="0" marL="914400" rtl="0" algn="l">
              <a:lnSpc>
                <a:spcPct val="115000"/>
              </a:lnSpc>
              <a:spcBef>
                <a:spcPts val="0"/>
              </a:spcBef>
              <a:spcAft>
                <a:spcPts val="0"/>
              </a:spcAft>
              <a:buSzPts val="1600"/>
              <a:buChar char="●"/>
            </a:pPr>
            <a:r>
              <a:rPr lang="en" sz="1600"/>
              <a:t>Neural</a:t>
            </a:r>
            <a:r>
              <a:rPr lang="en" sz="1600"/>
              <a:t> </a:t>
            </a:r>
            <a:r>
              <a:rPr lang="en" sz="1600"/>
              <a:t>Architecture</a:t>
            </a:r>
            <a:r>
              <a:rPr lang="en" sz="1600"/>
              <a:t> Search</a:t>
            </a:r>
            <a:endParaRPr sz="1600"/>
          </a:p>
          <a:p>
            <a:pPr indent="-330200" lvl="0" marL="914400" rtl="0" algn="l">
              <a:lnSpc>
                <a:spcPct val="115000"/>
              </a:lnSpc>
              <a:spcBef>
                <a:spcPts val="0"/>
              </a:spcBef>
              <a:spcAft>
                <a:spcPts val="0"/>
              </a:spcAft>
              <a:buSzPts val="1600"/>
              <a:buChar char="●"/>
            </a:pPr>
            <a:r>
              <a:rPr lang="en" sz="1600"/>
              <a:t>Spiking Neural networks</a:t>
            </a:r>
            <a:endParaRPr sz="1600"/>
          </a:p>
          <a:p>
            <a:pPr indent="-330200" lvl="0" marL="914400" rtl="0" algn="l">
              <a:lnSpc>
                <a:spcPct val="115000"/>
              </a:lnSpc>
              <a:spcBef>
                <a:spcPts val="0"/>
              </a:spcBef>
              <a:spcAft>
                <a:spcPts val="0"/>
              </a:spcAft>
              <a:buSzPts val="1600"/>
              <a:buChar char="●"/>
            </a:pPr>
            <a:r>
              <a:rPr lang="en" sz="1600"/>
              <a:t>Biomedical signal processing</a:t>
            </a:r>
            <a:endParaRPr sz="1600"/>
          </a:p>
          <a:p>
            <a:pPr indent="0" lvl="0" marL="0" rtl="0" algn="l">
              <a:lnSpc>
                <a:spcPct val="115000"/>
              </a:lnSpc>
              <a:spcBef>
                <a:spcPts val="0"/>
              </a:spcBef>
              <a:spcAft>
                <a:spcPts val="0"/>
              </a:spcAft>
              <a:buNone/>
            </a:pPr>
            <a:r>
              <a:t/>
            </a:r>
            <a:endParaRPr sz="100"/>
          </a:p>
          <a:p>
            <a:pPr indent="0" lvl="0" marL="0" rtl="0" algn="l">
              <a:lnSpc>
                <a:spcPct val="115000"/>
              </a:lnSpc>
              <a:spcBef>
                <a:spcPts val="0"/>
              </a:spcBef>
              <a:spcAft>
                <a:spcPts val="0"/>
              </a:spcAft>
              <a:buNone/>
            </a:pPr>
            <a:r>
              <a:rPr lang="en" sz="100"/>
              <a:t>                        </a:t>
            </a:r>
            <a:r>
              <a:rPr lang="en" sz="1900" u="sng">
                <a:solidFill>
                  <a:schemeClr val="hlink"/>
                </a:solidFill>
                <a:hlinkClick r:id="rId3"/>
              </a:rPr>
              <a:t>Github</a:t>
            </a:r>
            <a:r>
              <a:rPr lang="en" sz="1900"/>
              <a:t> </a:t>
            </a:r>
            <a:endParaRPr sz="1900"/>
          </a:p>
          <a:p>
            <a:pPr indent="0" lvl="0" marL="0" rtl="0" algn="l">
              <a:lnSpc>
                <a:spcPct val="115000"/>
              </a:lnSpc>
              <a:spcBef>
                <a:spcPts val="0"/>
              </a:spcBef>
              <a:spcAft>
                <a:spcPts val="0"/>
              </a:spcAft>
              <a:buNone/>
            </a:pPr>
            <a:r>
              <a:t/>
            </a:r>
            <a:endParaRPr/>
          </a:p>
        </p:txBody>
      </p:sp>
      <p:sp>
        <p:nvSpPr>
          <p:cNvPr id="80" name="Google Shape;80;p14"/>
          <p:cNvSpPr txBox="1"/>
          <p:nvPr/>
        </p:nvSpPr>
        <p:spPr>
          <a:xfrm>
            <a:off x="1003575" y="4287600"/>
            <a:ext cx="7337400" cy="85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81" name="Google Shape;81;p14"/>
          <p:cNvSpPr txBox="1"/>
          <p:nvPr/>
        </p:nvSpPr>
        <p:spPr>
          <a:xfrm>
            <a:off x="2411450" y="4474425"/>
            <a:ext cx="7337400" cy="85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32"/>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800"/>
              <a:t>Recap: Convolutional neural networks (on grids)</a:t>
            </a:r>
            <a:endParaRPr sz="2800"/>
          </a:p>
        </p:txBody>
      </p:sp>
      <p:pic>
        <p:nvPicPr>
          <p:cNvPr id="238" name="Google Shape;238;p32"/>
          <p:cNvPicPr preferRelativeResize="0"/>
          <p:nvPr/>
        </p:nvPicPr>
        <p:blipFill>
          <a:blip r:embed="rId3">
            <a:alphaModFix/>
          </a:blip>
          <a:stretch>
            <a:fillRect/>
          </a:stretch>
        </p:blipFill>
        <p:spPr>
          <a:xfrm>
            <a:off x="948125" y="1919075"/>
            <a:ext cx="6744049" cy="30628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33"/>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800"/>
              <a:t>Comparing</a:t>
            </a:r>
            <a:endParaRPr sz="2800"/>
          </a:p>
        </p:txBody>
      </p:sp>
      <p:pic>
        <p:nvPicPr>
          <p:cNvPr id="244" name="Google Shape;244;p33"/>
          <p:cNvPicPr preferRelativeResize="0"/>
          <p:nvPr/>
        </p:nvPicPr>
        <p:blipFill>
          <a:blip r:embed="rId3">
            <a:alphaModFix/>
          </a:blip>
          <a:stretch>
            <a:fillRect/>
          </a:stretch>
        </p:blipFill>
        <p:spPr>
          <a:xfrm>
            <a:off x="1395425" y="1806475"/>
            <a:ext cx="5501000" cy="30802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34"/>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800"/>
              <a:t>More Animation</a:t>
            </a:r>
            <a:endParaRPr sz="2800"/>
          </a:p>
        </p:txBody>
      </p:sp>
      <p:pic>
        <p:nvPicPr>
          <p:cNvPr id="250" name="Google Shape;250;p34"/>
          <p:cNvPicPr preferRelativeResize="0"/>
          <p:nvPr/>
        </p:nvPicPr>
        <p:blipFill>
          <a:blip r:embed="rId3">
            <a:alphaModFix/>
          </a:blip>
          <a:stretch>
            <a:fillRect/>
          </a:stretch>
        </p:blipFill>
        <p:spPr>
          <a:xfrm>
            <a:off x="1453100" y="2307150"/>
            <a:ext cx="4765751" cy="26847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35"/>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800"/>
              <a:t>Formulation</a:t>
            </a:r>
            <a:endParaRPr sz="2800"/>
          </a:p>
        </p:txBody>
      </p:sp>
      <p:pic>
        <p:nvPicPr>
          <p:cNvPr id="256" name="Google Shape;256;p35"/>
          <p:cNvPicPr preferRelativeResize="0"/>
          <p:nvPr/>
        </p:nvPicPr>
        <p:blipFill>
          <a:blip r:embed="rId3">
            <a:alphaModFix/>
          </a:blip>
          <a:stretch>
            <a:fillRect/>
          </a:stretch>
        </p:blipFill>
        <p:spPr>
          <a:xfrm>
            <a:off x="1236450" y="2006675"/>
            <a:ext cx="5463949" cy="30448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36"/>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800"/>
              <a:t>Formulation</a:t>
            </a:r>
            <a:endParaRPr sz="2800"/>
          </a:p>
        </p:txBody>
      </p:sp>
      <p:sp>
        <p:nvSpPr>
          <p:cNvPr id="262" name="Google Shape;262;p36"/>
          <p:cNvSpPr txBox="1"/>
          <p:nvPr>
            <p:ph idx="2" type="body"/>
          </p:nvPr>
        </p:nvSpPr>
        <p:spPr>
          <a:xfrm rot="10800000">
            <a:off x="4739775" y="2006684"/>
            <a:ext cx="3229200" cy="2064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63" name="Google Shape;263;p36"/>
          <p:cNvPicPr preferRelativeResize="0"/>
          <p:nvPr/>
        </p:nvPicPr>
        <p:blipFill>
          <a:blip r:embed="rId3">
            <a:alphaModFix/>
          </a:blip>
          <a:stretch>
            <a:fillRect/>
          </a:stretch>
        </p:blipFill>
        <p:spPr>
          <a:xfrm>
            <a:off x="779798" y="2006673"/>
            <a:ext cx="7339075" cy="27047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37"/>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800"/>
              <a:t>Formulation</a:t>
            </a:r>
            <a:endParaRPr sz="2800"/>
          </a:p>
        </p:txBody>
      </p:sp>
      <p:pic>
        <p:nvPicPr>
          <p:cNvPr id="269" name="Google Shape;269;p37"/>
          <p:cNvPicPr preferRelativeResize="0"/>
          <p:nvPr/>
        </p:nvPicPr>
        <p:blipFill>
          <a:blip r:embed="rId3">
            <a:alphaModFix/>
          </a:blip>
          <a:stretch>
            <a:fillRect/>
          </a:stretch>
        </p:blipFill>
        <p:spPr>
          <a:xfrm>
            <a:off x="1270695" y="1919075"/>
            <a:ext cx="5580051" cy="29977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38"/>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800"/>
              <a:t>Hello World in Deep Learning on Graph</a:t>
            </a:r>
            <a:endParaRPr sz="2800"/>
          </a:p>
        </p:txBody>
      </p:sp>
      <p:sp>
        <p:nvSpPr>
          <p:cNvPr id="275" name="Google Shape;275;p38"/>
          <p:cNvSpPr txBox="1"/>
          <p:nvPr>
            <p:ph idx="1" type="body"/>
          </p:nvPr>
        </p:nvSpPr>
        <p:spPr>
          <a:xfrm>
            <a:off x="471900" y="1919075"/>
            <a:ext cx="8166000" cy="652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solidFill>
                  <a:srgbClr val="000000"/>
                </a:solidFill>
              </a:rPr>
              <a:t>Let’s Understand by </a:t>
            </a:r>
            <a:r>
              <a:rPr lang="en">
                <a:solidFill>
                  <a:srgbClr val="000000"/>
                </a:solidFill>
              </a:rPr>
              <a:t>practical</a:t>
            </a:r>
            <a:r>
              <a:rPr lang="en">
                <a:solidFill>
                  <a:srgbClr val="000000"/>
                </a:solidFill>
              </a:rPr>
              <a:t> examples :</a:t>
            </a:r>
            <a:endParaRPr>
              <a:solidFill>
                <a:srgbClr val="000000"/>
              </a:solidFill>
            </a:endParaRPr>
          </a:p>
        </p:txBody>
      </p:sp>
      <p:pic>
        <p:nvPicPr>
          <p:cNvPr id="276" name="Google Shape;276;p38"/>
          <p:cNvPicPr preferRelativeResize="0"/>
          <p:nvPr/>
        </p:nvPicPr>
        <p:blipFill>
          <a:blip r:embed="rId3">
            <a:alphaModFix/>
          </a:blip>
          <a:stretch>
            <a:fillRect/>
          </a:stretch>
        </p:blipFill>
        <p:spPr>
          <a:xfrm>
            <a:off x="547750" y="2571877"/>
            <a:ext cx="7421225" cy="18924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39"/>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800"/>
              <a:t>Hello World in Deep Learning on Graph</a:t>
            </a:r>
            <a:endParaRPr sz="2800"/>
          </a:p>
        </p:txBody>
      </p:sp>
      <p:sp>
        <p:nvSpPr>
          <p:cNvPr id="282" name="Google Shape;282;p39"/>
          <p:cNvSpPr txBox="1"/>
          <p:nvPr>
            <p:ph idx="1" type="body"/>
          </p:nvPr>
        </p:nvSpPr>
        <p:spPr>
          <a:xfrm>
            <a:off x="471900" y="1919075"/>
            <a:ext cx="8166000" cy="652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000000"/>
                </a:solidFill>
              </a:rPr>
              <a:t>Given a graph G = (V, E), a GCN takes as input </a:t>
            </a:r>
            <a:endParaRPr sz="1600">
              <a:solidFill>
                <a:srgbClr val="000000"/>
              </a:solidFill>
            </a:endParaRPr>
          </a:p>
          <a:p>
            <a:pPr indent="-330200" lvl="0" marL="749300" rtl="0" algn="l">
              <a:lnSpc>
                <a:spcPct val="218181"/>
              </a:lnSpc>
              <a:spcBef>
                <a:spcPts val="3200"/>
              </a:spcBef>
              <a:spcAft>
                <a:spcPts val="0"/>
              </a:spcAft>
              <a:buClr>
                <a:srgbClr val="292929"/>
              </a:buClr>
              <a:buSzPts val="1600"/>
              <a:buFont typeface="Georgia"/>
              <a:buChar char="●"/>
            </a:pPr>
            <a:r>
              <a:rPr lang="en" sz="1600">
                <a:solidFill>
                  <a:srgbClr val="292929"/>
                </a:solidFill>
                <a:highlight>
                  <a:srgbClr val="FFFFFF"/>
                </a:highlight>
                <a:latin typeface="Georgia"/>
                <a:ea typeface="Georgia"/>
                <a:cs typeface="Georgia"/>
                <a:sym typeface="Georgia"/>
              </a:rPr>
              <a:t>an input feature matrix </a:t>
            </a:r>
            <a:r>
              <a:rPr i="1" lang="en" sz="1600">
                <a:solidFill>
                  <a:srgbClr val="292929"/>
                </a:solidFill>
                <a:highlight>
                  <a:srgbClr val="FFFFFF"/>
                </a:highlight>
                <a:latin typeface="Georgia"/>
                <a:ea typeface="Georgia"/>
                <a:cs typeface="Georgia"/>
                <a:sym typeface="Georgia"/>
              </a:rPr>
              <a:t>N × F⁰</a:t>
            </a:r>
            <a:r>
              <a:rPr lang="en" sz="1600">
                <a:solidFill>
                  <a:srgbClr val="292929"/>
                </a:solidFill>
                <a:highlight>
                  <a:srgbClr val="FFFFFF"/>
                </a:highlight>
                <a:latin typeface="Georgia"/>
                <a:ea typeface="Georgia"/>
                <a:cs typeface="Georgia"/>
                <a:sym typeface="Georgia"/>
              </a:rPr>
              <a:t> feature matrix, </a:t>
            </a:r>
            <a:r>
              <a:rPr b="1" i="1" lang="en" sz="1600">
                <a:solidFill>
                  <a:srgbClr val="292929"/>
                </a:solidFill>
                <a:highlight>
                  <a:srgbClr val="FFFFFF"/>
                </a:highlight>
                <a:latin typeface="Georgia"/>
                <a:ea typeface="Georgia"/>
                <a:cs typeface="Georgia"/>
                <a:sym typeface="Georgia"/>
              </a:rPr>
              <a:t>X,</a:t>
            </a:r>
            <a:r>
              <a:rPr lang="en" sz="1600">
                <a:solidFill>
                  <a:srgbClr val="292929"/>
                </a:solidFill>
                <a:highlight>
                  <a:srgbClr val="FFFFFF"/>
                </a:highlight>
                <a:latin typeface="Georgia"/>
                <a:ea typeface="Georgia"/>
                <a:cs typeface="Georgia"/>
                <a:sym typeface="Georgia"/>
              </a:rPr>
              <a:t> where </a:t>
            </a:r>
            <a:r>
              <a:rPr i="1" lang="en" sz="1600">
                <a:solidFill>
                  <a:srgbClr val="292929"/>
                </a:solidFill>
                <a:highlight>
                  <a:srgbClr val="FFFFFF"/>
                </a:highlight>
                <a:latin typeface="Georgia"/>
                <a:ea typeface="Georgia"/>
                <a:cs typeface="Georgia"/>
                <a:sym typeface="Georgia"/>
              </a:rPr>
              <a:t>N</a:t>
            </a:r>
            <a:r>
              <a:rPr lang="en" sz="1600">
                <a:solidFill>
                  <a:srgbClr val="292929"/>
                </a:solidFill>
                <a:highlight>
                  <a:srgbClr val="FFFFFF"/>
                </a:highlight>
                <a:latin typeface="Georgia"/>
                <a:ea typeface="Georgia"/>
                <a:cs typeface="Georgia"/>
                <a:sym typeface="Georgia"/>
              </a:rPr>
              <a:t> is the number of nodes and </a:t>
            </a:r>
            <a:r>
              <a:rPr i="1" lang="en" sz="1600">
                <a:solidFill>
                  <a:srgbClr val="292929"/>
                </a:solidFill>
                <a:highlight>
                  <a:srgbClr val="FFFFFF"/>
                </a:highlight>
                <a:latin typeface="Georgia"/>
                <a:ea typeface="Georgia"/>
                <a:cs typeface="Georgia"/>
                <a:sym typeface="Georgia"/>
              </a:rPr>
              <a:t>F⁰</a:t>
            </a:r>
            <a:r>
              <a:rPr lang="en" sz="1600">
                <a:solidFill>
                  <a:srgbClr val="292929"/>
                </a:solidFill>
                <a:highlight>
                  <a:srgbClr val="FFFFFF"/>
                </a:highlight>
                <a:latin typeface="Georgia"/>
                <a:ea typeface="Georgia"/>
                <a:cs typeface="Georgia"/>
                <a:sym typeface="Georgia"/>
              </a:rPr>
              <a:t> is the number of input features for each node, and</a:t>
            </a:r>
            <a:endParaRPr sz="1600">
              <a:solidFill>
                <a:srgbClr val="292929"/>
              </a:solidFill>
              <a:highlight>
                <a:srgbClr val="FFFFFF"/>
              </a:highlight>
              <a:latin typeface="Georgia"/>
              <a:ea typeface="Georgia"/>
              <a:cs typeface="Georgia"/>
              <a:sym typeface="Georgia"/>
            </a:endParaRPr>
          </a:p>
          <a:p>
            <a:pPr indent="-330200" lvl="0" marL="749300" rtl="0" algn="l">
              <a:lnSpc>
                <a:spcPct val="218181"/>
              </a:lnSpc>
              <a:spcBef>
                <a:spcPts val="0"/>
              </a:spcBef>
              <a:spcAft>
                <a:spcPts val="0"/>
              </a:spcAft>
              <a:buClr>
                <a:srgbClr val="292929"/>
              </a:buClr>
              <a:buSzPts val="1600"/>
              <a:buFont typeface="Georgia"/>
              <a:buChar char="●"/>
            </a:pPr>
            <a:r>
              <a:rPr lang="en" sz="1600">
                <a:solidFill>
                  <a:srgbClr val="292929"/>
                </a:solidFill>
                <a:highlight>
                  <a:srgbClr val="FFFFFF"/>
                </a:highlight>
                <a:latin typeface="Georgia"/>
                <a:ea typeface="Georgia"/>
                <a:cs typeface="Georgia"/>
                <a:sym typeface="Georgia"/>
              </a:rPr>
              <a:t>an </a:t>
            </a:r>
            <a:r>
              <a:rPr i="1" lang="en" sz="1600">
                <a:solidFill>
                  <a:srgbClr val="292929"/>
                </a:solidFill>
                <a:highlight>
                  <a:srgbClr val="FFFFFF"/>
                </a:highlight>
                <a:latin typeface="Georgia"/>
                <a:ea typeface="Georgia"/>
                <a:cs typeface="Georgia"/>
                <a:sym typeface="Georgia"/>
              </a:rPr>
              <a:t>N</a:t>
            </a:r>
            <a:r>
              <a:rPr lang="en" sz="1600">
                <a:solidFill>
                  <a:srgbClr val="292929"/>
                </a:solidFill>
                <a:highlight>
                  <a:srgbClr val="FFFFFF"/>
                </a:highlight>
                <a:latin typeface="Georgia"/>
                <a:ea typeface="Georgia"/>
                <a:cs typeface="Georgia"/>
                <a:sym typeface="Georgia"/>
              </a:rPr>
              <a:t> × </a:t>
            </a:r>
            <a:r>
              <a:rPr i="1" lang="en" sz="1600">
                <a:solidFill>
                  <a:srgbClr val="292929"/>
                </a:solidFill>
                <a:highlight>
                  <a:srgbClr val="FFFFFF"/>
                </a:highlight>
                <a:latin typeface="Georgia"/>
                <a:ea typeface="Georgia"/>
                <a:cs typeface="Georgia"/>
                <a:sym typeface="Georgia"/>
              </a:rPr>
              <a:t>N </a:t>
            </a:r>
            <a:r>
              <a:rPr lang="en" sz="1600">
                <a:solidFill>
                  <a:srgbClr val="292929"/>
                </a:solidFill>
                <a:highlight>
                  <a:srgbClr val="FFFFFF"/>
                </a:highlight>
                <a:latin typeface="Georgia"/>
                <a:ea typeface="Georgia"/>
                <a:cs typeface="Georgia"/>
                <a:sym typeface="Georgia"/>
              </a:rPr>
              <a:t>matrix representation of the graph structure such as the adjacency matrix </a:t>
            </a:r>
            <a:r>
              <a:rPr b="1" i="1" lang="en" sz="1600">
                <a:solidFill>
                  <a:srgbClr val="292929"/>
                </a:solidFill>
                <a:highlight>
                  <a:srgbClr val="FFFFFF"/>
                </a:highlight>
                <a:latin typeface="Georgia"/>
                <a:ea typeface="Georgia"/>
                <a:cs typeface="Georgia"/>
                <a:sym typeface="Georgia"/>
              </a:rPr>
              <a:t>A</a:t>
            </a:r>
            <a:r>
              <a:rPr lang="en" sz="1600">
                <a:solidFill>
                  <a:srgbClr val="292929"/>
                </a:solidFill>
                <a:highlight>
                  <a:srgbClr val="FFFFFF"/>
                </a:highlight>
                <a:latin typeface="Georgia"/>
                <a:ea typeface="Georgia"/>
                <a:cs typeface="Georgia"/>
                <a:sym typeface="Georgia"/>
              </a:rPr>
              <a:t> of G.</a:t>
            </a:r>
            <a:endParaRPr sz="1600">
              <a:solidFill>
                <a:srgbClr val="292929"/>
              </a:solidFill>
              <a:highlight>
                <a:srgbClr val="FFFFFF"/>
              </a:highlight>
              <a:latin typeface="Georgia"/>
              <a:ea typeface="Georgia"/>
              <a:cs typeface="Georgia"/>
              <a:sym typeface="Georgia"/>
            </a:endParaRPr>
          </a:p>
          <a:p>
            <a:pPr indent="0" lvl="0" marL="0" rtl="0" algn="l">
              <a:spcBef>
                <a:spcPts val="0"/>
              </a:spcBef>
              <a:spcAft>
                <a:spcPts val="1600"/>
              </a:spcAft>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40"/>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800"/>
              <a:t>Hello World in Deep Learning on Graph</a:t>
            </a:r>
            <a:endParaRPr sz="2800"/>
          </a:p>
        </p:txBody>
      </p:sp>
      <p:sp>
        <p:nvSpPr>
          <p:cNvPr id="288" name="Google Shape;288;p40"/>
          <p:cNvSpPr txBox="1"/>
          <p:nvPr>
            <p:ph idx="1" type="body"/>
          </p:nvPr>
        </p:nvSpPr>
        <p:spPr>
          <a:xfrm>
            <a:off x="471900" y="1919075"/>
            <a:ext cx="8166000" cy="652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000000"/>
                </a:solidFill>
              </a:rPr>
              <a:t>A Simple Propagation Rule</a:t>
            </a:r>
            <a:endParaRPr sz="1600">
              <a:solidFill>
                <a:srgbClr val="000000"/>
              </a:solidFill>
            </a:endParaRPr>
          </a:p>
          <a:p>
            <a:pPr indent="0" lvl="0" marL="457200" rtl="0" algn="l">
              <a:lnSpc>
                <a:spcPct val="218181"/>
              </a:lnSpc>
              <a:spcBef>
                <a:spcPts val="1700"/>
              </a:spcBef>
              <a:spcAft>
                <a:spcPts val="0"/>
              </a:spcAft>
              <a:buNone/>
            </a:pPr>
            <a:r>
              <a:t/>
            </a:r>
            <a:endParaRPr sz="1600">
              <a:solidFill>
                <a:srgbClr val="292929"/>
              </a:solidFill>
              <a:highlight>
                <a:srgbClr val="FFFFFF"/>
              </a:highlight>
              <a:latin typeface="Georgia"/>
              <a:ea typeface="Georgia"/>
              <a:cs typeface="Georgia"/>
              <a:sym typeface="Georgia"/>
            </a:endParaRPr>
          </a:p>
          <a:p>
            <a:pPr indent="0" lvl="0" marL="0" rtl="0" algn="l">
              <a:spcBef>
                <a:spcPts val="0"/>
              </a:spcBef>
              <a:spcAft>
                <a:spcPts val="1600"/>
              </a:spcAft>
              <a:buNone/>
            </a:pPr>
            <a:r>
              <a:t/>
            </a:r>
            <a:endParaRPr/>
          </a:p>
        </p:txBody>
      </p:sp>
      <p:pic>
        <p:nvPicPr>
          <p:cNvPr id="289" name="Google Shape;289;p40"/>
          <p:cNvPicPr preferRelativeResize="0"/>
          <p:nvPr/>
        </p:nvPicPr>
        <p:blipFill>
          <a:blip r:embed="rId3">
            <a:alphaModFix/>
          </a:blip>
          <a:stretch>
            <a:fillRect/>
          </a:stretch>
        </p:blipFill>
        <p:spPr>
          <a:xfrm>
            <a:off x="1813050" y="2571875"/>
            <a:ext cx="3229200" cy="807300"/>
          </a:xfrm>
          <a:prstGeom prst="rect">
            <a:avLst/>
          </a:prstGeom>
          <a:noFill/>
          <a:ln>
            <a:noFill/>
          </a:ln>
        </p:spPr>
      </p:pic>
      <p:sp>
        <p:nvSpPr>
          <p:cNvPr id="290" name="Google Shape;290;p40"/>
          <p:cNvSpPr txBox="1"/>
          <p:nvPr/>
        </p:nvSpPr>
        <p:spPr>
          <a:xfrm>
            <a:off x="471900" y="3459750"/>
            <a:ext cx="6642600" cy="77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292929"/>
                </a:solidFill>
                <a:latin typeface="Georgia"/>
                <a:ea typeface="Georgia"/>
                <a:cs typeface="Georgia"/>
                <a:sym typeface="Georgia"/>
              </a:rPr>
              <a:t>where </a:t>
            </a:r>
            <a:r>
              <a:rPr b="1" i="1" lang="en" sz="1600">
                <a:solidFill>
                  <a:srgbClr val="292929"/>
                </a:solidFill>
                <a:highlight>
                  <a:srgbClr val="FFFFFF"/>
                </a:highlight>
                <a:latin typeface="Georgia"/>
                <a:ea typeface="Georgia"/>
                <a:cs typeface="Georgia"/>
                <a:sym typeface="Georgia"/>
              </a:rPr>
              <a:t>Wⁱ</a:t>
            </a:r>
            <a:r>
              <a:rPr lang="en" sz="1600">
                <a:solidFill>
                  <a:srgbClr val="292929"/>
                </a:solidFill>
                <a:latin typeface="Georgia"/>
                <a:ea typeface="Georgia"/>
                <a:cs typeface="Georgia"/>
                <a:sym typeface="Georgia"/>
              </a:rPr>
              <a:t> is the weight matrix for layer </a:t>
            </a:r>
            <a:r>
              <a:rPr i="1" lang="en" sz="1600">
                <a:solidFill>
                  <a:srgbClr val="292929"/>
                </a:solidFill>
                <a:highlight>
                  <a:srgbClr val="FFFFFF"/>
                </a:highlight>
                <a:latin typeface="Georgia"/>
                <a:ea typeface="Georgia"/>
                <a:cs typeface="Georgia"/>
                <a:sym typeface="Georgia"/>
              </a:rPr>
              <a:t>i</a:t>
            </a:r>
            <a:r>
              <a:rPr lang="en" sz="1600">
                <a:solidFill>
                  <a:srgbClr val="292929"/>
                </a:solidFill>
                <a:highlight>
                  <a:srgbClr val="FFFFFF"/>
                </a:highlight>
                <a:latin typeface="Georgia"/>
                <a:ea typeface="Georgia"/>
                <a:cs typeface="Georgia"/>
                <a:sym typeface="Georgia"/>
              </a:rPr>
              <a:t> and </a:t>
            </a:r>
            <a:r>
              <a:rPr i="1" lang="en" sz="1600">
                <a:solidFill>
                  <a:srgbClr val="292929"/>
                </a:solidFill>
                <a:highlight>
                  <a:srgbClr val="FFFFFF"/>
                </a:highlight>
                <a:latin typeface="Georgia"/>
                <a:ea typeface="Georgia"/>
                <a:cs typeface="Georgia"/>
                <a:sym typeface="Georgia"/>
              </a:rPr>
              <a:t>σ</a:t>
            </a:r>
            <a:r>
              <a:rPr lang="en" sz="1600">
                <a:solidFill>
                  <a:srgbClr val="292929"/>
                </a:solidFill>
                <a:latin typeface="Georgia"/>
                <a:ea typeface="Georgia"/>
                <a:cs typeface="Georgia"/>
                <a:sym typeface="Georgia"/>
              </a:rPr>
              <a:t> is a non-linear activation function such as the </a:t>
            </a:r>
            <a:r>
              <a:rPr lang="en" sz="1600" u="sng">
                <a:solidFill>
                  <a:schemeClr val="hlink"/>
                </a:solidFill>
                <a:latin typeface="Georgia"/>
                <a:ea typeface="Georgia"/>
                <a:cs typeface="Georgia"/>
                <a:sym typeface="Georgia"/>
                <a:hlinkClick r:id="rId4"/>
              </a:rPr>
              <a:t>ReLU function</a:t>
            </a:r>
            <a:r>
              <a:rPr lang="en" sz="1600">
                <a:solidFill>
                  <a:srgbClr val="292929"/>
                </a:solidFill>
                <a:highlight>
                  <a:srgbClr val="FFFFFF"/>
                </a:highlight>
                <a:latin typeface="Georgia"/>
                <a:ea typeface="Georgia"/>
                <a:cs typeface="Georgia"/>
                <a:sym typeface="Georgia"/>
              </a:rPr>
              <a:t>. The weight matrix has dimensions </a:t>
            </a:r>
            <a:r>
              <a:rPr i="1" lang="en" sz="1600">
                <a:solidFill>
                  <a:srgbClr val="292929"/>
                </a:solidFill>
                <a:highlight>
                  <a:srgbClr val="FFFFFF"/>
                </a:highlight>
                <a:latin typeface="Georgia"/>
                <a:ea typeface="Georgia"/>
                <a:cs typeface="Georgia"/>
                <a:sym typeface="Georgia"/>
              </a:rPr>
              <a:t>F</a:t>
            </a:r>
            <a:r>
              <a:rPr b="1" i="1" lang="en" sz="1600">
                <a:solidFill>
                  <a:srgbClr val="292929"/>
                </a:solidFill>
                <a:highlight>
                  <a:srgbClr val="FFFFFF"/>
                </a:highlight>
                <a:latin typeface="Georgia"/>
                <a:ea typeface="Georgia"/>
                <a:cs typeface="Georgia"/>
                <a:sym typeface="Georgia"/>
              </a:rPr>
              <a:t>ⁱ </a:t>
            </a:r>
            <a:r>
              <a:rPr i="1" lang="en" sz="1600">
                <a:solidFill>
                  <a:srgbClr val="292929"/>
                </a:solidFill>
                <a:highlight>
                  <a:srgbClr val="FFFFFF"/>
                </a:highlight>
                <a:latin typeface="Georgia"/>
                <a:ea typeface="Georgia"/>
                <a:cs typeface="Georgia"/>
                <a:sym typeface="Georgia"/>
              </a:rPr>
              <a:t>× Fⁱ</a:t>
            </a:r>
            <a:r>
              <a:rPr lang="en" sz="1600">
                <a:solidFill>
                  <a:srgbClr val="292929"/>
                </a:solidFill>
                <a:highlight>
                  <a:srgbClr val="FFFFFF"/>
                </a:highlight>
                <a:latin typeface="Georgia"/>
                <a:ea typeface="Georgia"/>
                <a:cs typeface="Georgia"/>
                <a:sym typeface="Georgia"/>
              </a:rPr>
              <a:t>⁺</a:t>
            </a:r>
            <a:r>
              <a:rPr i="1" lang="en" sz="1600">
                <a:solidFill>
                  <a:srgbClr val="292929"/>
                </a:solidFill>
                <a:highlight>
                  <a:srgbClr val="FFFFFF"/>
                </a:highlight>
                <a:latin typeface="Georgia"/>
                <a:ea typeface="Georgia"/>
                <a:cs typeface="Georgia"/>
                <a:sym typeface="Georgia"/>
              </a:rPr>
              <a:t>¹</a:t>
            </a:r>
            <a:r>
              <a:rPr lang="en" sz="1600">
                <a:solidFill>
                  <a:srgbClr val="292929"/>
                </a:solidFill>
                <a:latin typeface="Georgia"/>
                <a:ea typeface="Georgia"/>
                <a:cs typeface="Georgia"/>
                <a:sym typeface="Georgia"/>
              </a:rPr>
              <a:t>; in other words the size of the second dimension of the weight matrix determines the number of features at the next layer.</a:t>
            </a:r>
            <a:r>
              <a:rPr lang="en" sz="1100"/>
              <a:t> </a:t>
            </a:r>
            <a:r>
              <a:rPr lang="en" sz="1600">
                <a:solidFill>
                  <a:srgbClr val="292929"/>
                </a:solidFill>
                <a:latin typeface="Georgia"/>
                <a:ea typeface="Georgia"/>
                <a:cs typeface="Georgia"/>
                <a:sym typeface="Georgia"/>
              </a:rPr>
              <a:t>this operation is similar to a CNN’s filtering operation since these weights are shared across nodes in the graph.</a:t>
            </a:r>
            <a:endParaRPr>
              <a:latin typeface="Roboto"/>
              <a:ea typeface="Roboto"/>
              <a:cs typeface="Roboto"/>
              <a:sym typeface="Roboto"/>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41"/>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800"/>
              <a:t>Hello World in Deep Learning on Graph</a:t>
            </a:r>
            <a:endParaRPr sz="2800"/>
          </a:p>
        </p:txBody>
      </p:sp>
      <p:sp>
        <p:nvSpPr>
          <p:cNvPr id="296" name="Google Shape;296;p41"/>
          <p:cNvSpPr txBox="1"/>
          <p:nvPr>
            <p:ph idx="1" type="body"/>
          </p:nvPr>
        </p:nvSpPr>
        <p:spPr>
          <a:xfrm>
            <a:off x="471900" y="1919075"/>
            <a:ext cx="8166000" cy="652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000000"/>
                </a:solidFill>
              </a:rPr>
              <a:t>Every Node is a vector of d </a:t>
            </a:r>
            <a:r>
              <a:rPr lang="en" sz="1600">
                <a:solidFill>
                  <a:srgbClr val="000000"/>
                </a:solidFill>
              </a:rPr>
              <a:t>dimension</a:t>
            </a:r>
            <a:endParaRPr sz="1600">
              <a:solidFill>
                <a:srgbClr val="000000"/>
              </a:solidFill>
            </a:endParaRPr>
          </a:p>
          <a:p>
            <a:pPr indent="0" lvl="0" marL="457200" rtl="0" algn="l">
              <a:lnSpc>
                <a:spcPct val="218181"/>
              </a:lnSpc>
              <a:spcBef>
                <a:spcPts val="1700"/>
              </a:spcBef>
              <a:spcAft>
                <a:spcPts val="0"/>
              </a:spcAft>
              <a:buNone/>
            </a:pPr>
            <a:r>
              <a:t/>
            </a:r>
            <a:endParaRPr sz="1600">
              <a:solidFill>
                <a:srgbClr val="292929"/>
              </a:solidFill>
              <a:highlight>
                <a:srgbClr val="FFFFFF"/>
              </a:highlight>
              <a:latin typeface="Georgia"/>
              <a:ea typeface="Georgia"/>
              <a:cs typeface="Georgia"/>
              <a:sym typeface="Georgia"/>
            </a:endParaRPr>
          </a:p>
          <a:p>
            <a:pPr indent="0" lvl="0" marL="0" rtl="0" algn="l">
              <a:spcBef>
                <a:spcPts val="0"/>
              </a:spcBef>
              <a:spcAft>
                <a:spcPts val="1600"/>
              </a:spcAft>
              <a:buNone/>
            </a:pPr>
            <a:r>
              <a:t/>
            </a:r>
            <a:endParaRPr/>
          </a:p>
        </p:txBody>
      </p:sp>
      <p:sp>
        <p:nvSpPr>
          <p:cNvPr id="297" name="Google Shape;297;p41"/>
          <p:cNvSpPr txBox="1"/>
          <p:nvPr/>
        </p:nvSpPr>
        <p:spPr>
          <a:xfrm>
            <a:off x="471900" y="3459750"/>
            <a:ext cx="6642600" cy="77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pic>
        <p:nvPicPr>
          <p:cNvPr id="298" name="Google Shape;298;p41"/>
          <p:cNvPicPr preferRelativeResize="0"/>
          <p:nvPr/>
        </p:nvPicPr>
        <p:blipFill>
          <a:blip r:embed="rId3">
            <a:alphaModFix/>
          </a:blip>
          <a:stretch>
            <a:fillRect/>
          </a:stretch>
        </p:blipFill>
        <p:spPr>
          <a:xfrm>
            <a:off x="324488" y="2377950"/>
            <a:ext cx="7134225" cy="26479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07CDC"/>
        </a:solidFill>
      </p:bgPr>
    </p:bg>
    <p:spTree>
      <p:nvGrpSpPr>
        <p:cNvPr id="85" name="Shape 85"/>
        <p:cNvGrpSpPr/>
        <p:nvPr/>
      </p:nvGrpSpPr>
      <p:grpSpPr>
        <a:xfrm>
          <a:off x="0" y="0"/>
          <a:ext cx="0" cy="0"/>
          <a:chOff x="0" y="0"/>
          <a:chExt cx="0" cy="0"/>
        </a:xfrm>
      </p:grpSpPr>
      <p:sp>
        <p:nvSpPr>
          <p:cNvPr id="86" name="Google Shape;86;p15"/>
          <p:cNvSpPr txBox="1"/>
          <p:nvPr>
            <p:ph type="title"/>
          </p:nvPr>
        </p:nvSpPr>
        <p:spPr>
          <a:xfrm>
            <a:off x="2503800" y="933925"/>
            <a:ext cx="7337400" cy="738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sz="3600"/>
          </a:p>
          <a:p>
            <a:pPr indent="0" lvl="0" marL="0" rtl="0" algn="l">
              <a:spcBef>
                <a:spcPts val="0"/>
              </a:spcBef>
              <a:spcAft>
                <a:spcPts val="0"/>
              </a:spcAft>
              <a:buNone/>
            </a:pPr>
            <a:r>
              <a:rPr lang="en" sz="2000"/>
              <a:t>      </a:t>
            </a:r>
            <a:r>
              <a:rPr lang="en" sz="2000"/>
              <a:t>Google Knowledge Graph</a:t>
            </a:r>
            <a:endParaRPr sz="2000"/>
          </a:p>
          <a:p>
            <a:pPr indent="0" lvl="0" marL="0" rtl="0" algn="l">
              <a:spcBef>
                <a:spcPts val="0"/>
              </a:spcBef>
              <a:spcAft>
                <a:spcPts val="0"/>
              </a:spcAft>
              <a:buNone/>
            </a:pPr>
            <a:r>
              <a:t/>
            </a:r>
            <a:endParaRPr sz="1100"/>
          </a:p>
          <a:p>
            <a:pPr indent="0" lvl="0" marL="0" rtl="0" algn="l">
              <a:lnSpc>
                <a:spcPct val="115000"/>
              </a:lnSpc>
              <a:spcBef>
                <a:spcPts val="0"/>
              </a:spcBef>
              <a:spcAft>
                <a:spcPts val="0"/>
              </a:spcAft>
              <a:buNone/>
            </a:pPr>
            <a:r>
              <a:t/>
            </a:r>
            <a:endParaRPr sz="1900"/>
          </a:p>
          <a:p>
            <a:pPr indent="0" lvl="0" marL="457200" rtl="0" algn="l">
              <a:lnSpc>
                <a:spcPct val="115000"/>
              </a:lnSpc>
              <a:spcBef>
                <a:spcPts val="0"/>
              </a:spcBef>
              <a:spcAft>
                <a:spcPts val="0"/>
              </a:spcAft>
              <a:buNone/>
            </a:pPr>
            <a:r>
              <a:t/>
            </a:r>
            <a:endParaRPr sz="3600"/>
          </a:p>
        </p:txBody>
      </p:sp>
      <p:sp>
        <p:nvSpPr>
          <p:cNvPr id="87" name="Google Shape;87;p15"/>
          <p:cNvSpPr txBox="1"/>
          <p:nvPr/>
        </p:nvSpPr>
        <p:spPr>
          <a:xfrm>
            <a:off x="1003575" y="4287600"/>
            <a:ext cx="7337400" cy="85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88" name="Google Shape;88;p15"/>
          <p:cNvSpPr txBox="1"/>
          <p:nvPr/>
        </p:nvSpPr>
        <p:spPr>
          <a:xfrm>
            <a:off x="2411450" y="4474425"/>
            <a:ext cx="7337400" cy="85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pic>
        <p:nvPicPr>
          <p:cNvPr id="89" name="Google Shape;89;p15"/>
          <p:cNvPicPr preferRelativeResize="0"/>
          <p:nvPr/>
        </p:nvPicPr>
        <p:blipFill>
          <a:blip r:embed="rId3">
            <a:alphaModFix/>
          </a:blip>
          <a:stretch>
            <a:fillRect/>
          </a:stretch>
        </p:blipFill>
        <p:spPr>
          <a:xfrm>
            <a:off x="1281475" y="1294600"/>
            <a:ext cx="6412877" cy="3607251"/>
          </a:xfrm>
          <a:prstGeom prst="rect">
            <a:avLst/>
          </a:prstGeom>
          <a:noFill/>
          <a:ln>
            <a:noFill/>
          </a:ln>
        </p:spPr>
      </p:pic>
      <p:sp>
        <p:nvSpPr>
          <p:cNvPr id="90" name="Google Shape;90;p15"/>
          <p:cNvSpPr txBox="1"/>
          <p:nvPr/>
        </p:nvSpPr>
        <p:spPr>
          <a:xfrm>
            <a:off x="459950" y="0"/>
            <a:ext cx="7337400" cy="85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chemeClr val="lt1"/>
                </a:solidFill>
                <a:latin typeface="Roboto"/>
                <a:ea typeface="Roboto"/>
                <a:cs typeface="Roboto"/>
                <a:sym typeface="Roboto"/>
              </a:rPr>
              <a:t>Connect the Nodes..</a:t>
            </a:r>
            <a:endParaRPr sz="3600">
              <a:solidFill>
                <a:schemeClr val="lt1"/>
              </a:solidFill>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42"/>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800"/>
              <a:t>Hello World in Deep Learning on Graph</a:t>
            </a:r>
            <a:endParaRPr sz="2800"/>
          </a:p>
        </p:txBody>
      </p:sp>
      <p:sp>
        <p:nvSpPr>
          <p:cNvPr id="304" name="Google Shape;304;p42"/>
          <p:cNvSpPr txBox="1"/>
          <p:nvPr>
            <p:ph idx="1" type="body"/>
          </p:nvPr>
        </p:nvSpPr>
        <p:spPr>
          <a:xfrm>
            <a:off x="471900" y="1919075"/>
            <a:ext cx="8166000" cy="652800"/>
          </a:xfrm>
          <a:prstGeom prst="rect">
            <a:avLst/>
          </a:prstGeom>
        </p:spPr>
        <p:txBody>
          <a:bodyPr anchorCtr="0" anchor="t" bIns="91425" lIns="91425" spcFirstLastPara="1" rIns="91425" wrap="square" tIns="91425">
            <a:noAutofit/>
          </a:bodyPr>
          <a:lstStyle/>
          <a:p>
            <a:pPr indent="0" lvl="0" marL="457200" rtl="0" algn="l">
              <a:lnSpc>
                <a:spcPct val="218181"/>
              </a:lnSpc>
              <a:spcBef>
                <a:spcPts val="1700"/>
              </a:spcBef>
              <a:spcAft>
                <a:spcPts val="0"/>
              </a:spcAft>
              <a:buNone/>
            </a:pPr>
            <a:r>
              <a:rPr lang="en" sz="1600">
                <a:solidFill>
                  <a:srgbClr val="000000"/>
                </a:solidFill>
              </a:rPr>
              <a:t>Jupyter Notebook explanation </a:t>
            </a:r>
            <a:endParaRPr sz="1600">
              <a:solidFill>
                <a:srgbClr val="292929"/>
              </a:solidFill>
              <a:highlight>
                <a:srgbClr val="FFFFFF"/>
              </a:highlight>
              <a:latin typeface="Georgia"/>
              <a:ea typeface="Georgia"/>
              <a:cs typeface="Georgia"/>
              <a:sym typeface="Georgia"/>
            </a:endParaRPr>
          </a:p>
          <a:p>
            <a:pPr indent="0" lvl="0" marL="0" rtl="0" algn="l">
              <a:spcBef>
                <a:spcPts val="0"/>
              </a:spcBef>
              <a:spcAft>
                <a:spcPts val="1600"/>
              </a:spcAft>
              <a:buNone/>
            </a:pPr>
            <a:r>
              <a:t/>
            </a:r>
            <a:endParaRPr/>
          </a:p>
        </p:txBody>
      </p:sp>
      <p:sp>
        <p:nvSpPr>
          <p:cNvPr id="305" name="Google Shape;305;p42"/>
          <p:cNvSpPr txBox="1"/>
          <p:nvPr/>
        </p:nvSpPr>
        <p:spPr>
          <a:xfrm>
            <a:off x="471900" y="3459750"/>
            <a:ext cx="6642600" cy="77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43"/>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800"/>
              <a:t>Key Points from Notebook</a:t>
            </a:r>
            <a:endParaRPr sz="2800"/>
          </a:p>
        </p:txBody>
      </p:sp>
      <p:sp>
        <p:nvSpPr>
          <p:cNvPr id="311" name="Google Shape;311;p43"/>
          <p:cNvSpPr txBox="1"/>
          <p:nvPr/>
        </p:nvSpPr>
        <p:spPr>
          <a:xfrm>
            <a:off x="183575" y="2100200"/>
            <a:ext cx="6642600" cy="774900"/>
          </a:xfrm>
          <a:prstGeom prst="rect">
            <a:avLst/>
          </a:prstGeom>
          <a:noFill/>
          <a:ln>
            <a:noFill/>
          </a:ln>
        </p:spPr>
        <p:txBody>
          <a:bodyPr anchorCtr="0" anchor="t" bIns="91425" lIns="91425" spcFirstLastPara="1" rIns="91425" wrap="square" tIns="91425">
            <a:noAutofit/>
          </a:bodyPr>
          <a:lstStyle/>
          <a:p>
            <a:pPr indent="-336550" lvl="0" marL="457200" rtl="0" algn="l">
              <a:lnSpc>
                <a:spcPct val="115000"/>
              </a:lnSpc>
              <a:spcBef>
                <a:spcPts val="0"/>
              </a:spcBef>
              <a:spcAft>
                <a:spcPts val="0"/>
              </a:spcAft>
              <a:buSzPts val="1700"/>
              <a:buFont typeface="Roboto"/>
              <a:buChar char="●"/>
            </a:pPr>
            <a:r>
              <a:rPr lang="en" sz="1700">
                <a:latin typeface="Roboto"/>
                <a:ea typeface="Roboto"/>
                <a:cs typeface="Roboto"/>
                <a:sym typeface="Roboto"/>
              </a:rPr>
              <a:t>In Graph based Models, using the Adjacency Matrix(A) enable the model to learn the features of neighboring nodes.</a:t>
            </a:r>
            <a:endParaRPr sz="1700">
              <a:latin typeface="Roboto"/>
              <a:ea typeface="Roboto"/>
              <a:cs typeface="Roboto"/>
              <a:sym typeface="Roboto"/>
            </a:endParaRPr>
          </a:p>
          <a:p>
            <a:pPr indent="-336550" lvl="0" marL="457200" rtl="0" algn="l">
              <a:lnSpc>
                <a:spcPct val="115000"/>
              </a:lnSpc>
              <a:spcBef>
                <a:spcPts val="0"/>
              </a:spcBef>
              <a:spcAft>
                <a:spcPts val="0"/>
              </a:spcAft>
              <a:buSzPts val="1700"/>
              <a:buFont typeface="Roboto"/>
              <a:buChar char="●"/>
            </a:pPr>
            <a:r>
              <a:rPr lang="en" sz="1700">
                <a:latin typeface="Roboto"/>
                <a:ea typeface="Roboto"/>
                <a:cs typeface="Roboto"/>
                <a:sym typeface="Roboto"/>
              </a:rPr>
              <a:t>Thomas Kipf and Max Welling (2017)  Used the Renormalization trick to normalize the features in Fast Approximate Spectral-based Graph Convolutional Networks. </a:t>
            </a:r>
            <a:endParaRPr sz="1700">
              <a:latin typeface="Roboto"/>
              <a:ea typeface="Roboto"/>
              <a:cs typeface="Roboto"/>
              <a:sym typeface="Roboto"/>
            </a:endParaRPr>
          </a:p>
          <a:p>
            <a:pPr indent="-336550" lvl="0" marL="457200" rtl="0" algn="l">
              <a:lnSpc>
                <a:spcPct val="115000"/>
              </a:lnSpc>
              <a:spcBef>
                <a:spcPts val="0"/>
              </a:spcBef>
              <a:spcAft>
                <a:spcPts val="0"/>
              </a:spcAft>
              <a:buSzPts val="1700"/>
              <a:buFont typeface="Roboto"/>
              <a:buChar char="●"/>
            </a:pPr>
            <a:r>
              <a:rPr lang="en" sz="1700">
                <a:latin typeface="Roboto"/>
                <a:ea typeface="Roboto"/>
                <a:cs typeface="Roboto"/>
                <a:sym typeface="Roboto"/>
              </a:rPr>
              <a:t>GCNs can learn features representation to cluster even before training.</a:t>
            </a:r>
            <a:endParaRPr sz="1700">
              <a:latin typeface="Roboto"/>
              <a:ea typeface="Roboto"/>
              <a:cs typeface="Roboto"/>
              <a:sym typeface="Roboto"/>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44"/>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800"/>
              <a:t>Applications</a:t>
            </a:r>
            <a:endParaRPr sz="2800"/>
          </a:p>
          <a:p>
            <a:pPr indent="0" lvl="0" marL="0" rtl="0" algn="l">
              <a:spcBef>
                <a:spcPts val="0"/>
              </a:spcBef>
              <a:spcAft>
                <a:spcPts val="0"/>
              </a:spcAft>
              <a:buNone/>
            </a:pPr>
            <a:r>
              <a:rPr lang="en" sz="2800"/>
              <a:t>Text Classification using GCN</a:t>
            </a:r>
            <a:endParaRPr sz="2800"/>
          </a:p>
        </p:txBody>
      </p:sp>
      <p:sp>
        <p:nvSpPr>
          <p:cNvPr id="317" name="Google Shape;317;p44"/>
          <p:cNvSpPr txBox="1"/>
          <p:nvPr/>
        </p:nvSpPr>
        <p:spPr>
          <a:xfrm>
            <a:off x="183575" y="2100200"/>
            <a:ext cx="6642600" cy="774900"/>
          </a:xfrm>
          <a:prstGeom prst="rect">
            <a:avLst/>
          </a:prstGeom>
          <a:noFill/>
          <a:ln>
            <a:noFill/>
          </a:ln>
        </p:spPr>
        <p:txBody>
          <a:bodyPr anchorCtr="0" anchor="t" bIns="91425" lIns="91425" spcFirstLastPara="1" rIns="91425" wrap="square" tIns="91425">
            <a:noAutofit/>
          </a:bodyPr>
          <a:lstStyle/>
          <a:p>
            <a:pPr indent="0" lvl="0" marL="457200" rtl="0" algn="l">
              <a:lnSpc>
                <a:spcPct val="150000"/>
              </a:lnSpc>
              <a:spcBef>
                <a:spcPts val="0"/>
              </a:spcBef>
              <a:spcAft>
                <a:spcPts val="0"/>
              </a:spcAft>
              <a:buNone/>
            </a:pPr>
            <a:r>
              <a:rPr b="1" lang="en" sz="1700">
                <a:latin typeface="Roboto"/>
                <a:ea typeface="Roboto"/>
                <a:cs typeface="Roboto"/>
                <a:sym typeface="Roboto"/>
              </a:rPr>
              <a:t>Key Points of Research Paper</a:t>
            </a:r>
            <a:endParaRPr b="1" sz="1700">
              <a:latin typeface="Roboto"/>
              <a:ea typeface="Roboto"/>
              <a:cs typeface="Roboto"/>
              <a:sym typeface="Roboto"/>
            </a:endParaRPr>
          </a:p>
          <a:p>
            <a:pPr indent="-304800" lvl="0" marL="457200" rtl="0" algn="l">
              <a:lnSpc>
                <a:spcPct val="150000"/>
              </a:lnSpc>
              <a:spcBef>
                <a:spcPts val="0"/>
              </a:spcBef>
              <a:spcAft>
                <a:spcPts val="0"/>
              </a:spcAft>
              <a:buSzPts val="1200"/>
              <a:buFont typeface="Roboto"/>
              <a:buChar char="●"/>
            </a:pPr>
            <a:r>
              <a:rPr lang="en" sz="1200">
                <a:latin typeface="Roboto"/>
                <a:ea typeface="Roboto"/>
                <a:cs typeface="Roboto"/>
                <a:sym typeface="Roboto"/>
              </a:rPr>
              <a:t>Embedding the entire corpus into a single graph with </a:t>
            </a:r>
            <a:endParaRPr sz="1200">
              <a:latin typeface="Roboto"/>
              <a:ea typeface="Roboto"/>
              <a:cs typeface="Roboto"/>
              <a:sym typeface="Roboto"/>
            </a:endParaRPr>
          </a:p>
          <a:p>
            <a:pPr indent="0" lvl="0" marL="457200" rtl="0" algn="l">
              <a:lnSpc>
                <a:spcPct val="150000"/>
              </a:lnSpc>
              <a:spcBef>
                <a:spcPts val="0"/>
              </a:spcBef>
              <a:spcAft>
                <a:spcPts val="0"/>
              </a:spcAft>
              <a:buNone/>
            </a:pPr>
            <a:r>
              <a:rPr lang="en" sz="1200">
                <a:latin typeface="Roboto"/>
                <a:ea typeface="Roboto"/>
                <a:cs typeface="Roboto"/>
                <a:sym typeface="Roboto"/>
              </a:rPr>
              <a:t>documents</a:t>
            </a:r>
            <a:endParaRPr sz="1200">
              <a:latin typeface="Roboto"/>
              <a:ea typeface="Roboto"/>
              <a:cs typeface="Roboto"/>
              <a:sym typeface="Roboto"/>
            </a:endParaRPr>
          </a:p>
          <a:p>
            <a:pPr indent="-304800" lvl="0" marL="457200" rtl="0" algn="l">
              <a:lnSpc>
                <a:spcPct val="150000"/>
              </a:lnSpc>
              <a:spcBef>
                <a:spcPts val="0"/>
              </a:spcBef>
              <a:spcAft>
                <a:spcPts val="0"/>
              </a:spcAft>
              <a:buSzPts val="1200"/>
              <a:buFont typeface="Roboto"/>
              <a:buChar char="●"/>
            </a:pPr>
            <a:r>
              <a:rPr lang="en" sz="1200">
                <a:latin typeface="Roboto"/>
                <a:ea typeface="Roboto"/>
                <a:cs typeface="Roboto"/>
                <a:sym typeface="Roboto"/>
              </a:rPr>
              <a:t>some labelled and some unlabelled</a:t>
            </a:r>
            <a:endParaRPr sz="1200">
              <a:latin typeface="Roboto"/>
              <a:ea typeface="Roboto"/>
              <a:cs typeface="Roboto"/>
              <a:sym typeface="Roboto"/>
            </a:endParaRPr>
          </a:p>
          <a:p>
            <a:pPr indent="-304800" lvl="0" marL="457200" rtl="0" algn="l">
              <a:lnSpc>
                <a:spcPct val="150000"/>
              </a:lnSpc>
              <a:spcBef>
                <a:spcPts val="0"/>
              </a:spcBef>
              <a:spcAft>
                <a:spcPts val="0"/>
              </a:spcAft>
              <a:buSzPts val="1200"/>
              <a:buFont typeface="Roboto"/>
              <a:buChar char="●"/>
            </a:pPr>
            <a:r>
              <a:rPr lang="en" sz="1200">
                <a:latin typeface="Roboto"/>
                <a:ea typeface="Roboto"/>
                <a:cs typeface="Roboto"/>
                <a:sym typeface="Roboto"/>
              </a:rPr>
              <a:t>words as nodes, with each document-word </a:t>
            </a:r>
            <a:endParaRPr sz="1200">
              <a:latin typeface="Roboto"/>
              <a:ea typeface="Roboto"/>
              <a:cs typeface="Roboto"/>
              <a:sym typeface="Roboto"/>
            </a:endParaRPr>
          </a:p>
          <a:p>
            <a:pPr indent="0" lvl="0" marL="457200" rtl="0" algn="l">
              <a:lnSpc>
                <a:spcPct val="150000"/>
              </a:lnSpc>
              <a:spcBef>
                <a:spcPts val="0"/>
              </a:spcBef>
              <a:spcAft>
                <a:spcPts val="0"/>
              </a:spcAft>
              <a:buNone/>
            </a:pPr>
            <a:r>
              <a:rPr lang="en" sz="1200">
                <a:latin typeface="Roboto"/>
                <a:ea typeface="Roboto"/>
                <a:cs typeface="Roboto"/>
                <a:sym typeface="Roboto"/>
              </a:rPr>
              <a:t>and word-word edges</a:t>
            </a:r>
            <a:endParaRPr sz="1200">
              <a:latin typeface="Roboto"/>
              <a:ea typeface="Roboto"/>
              <a:cs typeface="Roboto"/>
              <a:sym typeface="Roboto"/>
            </a:endParaRPr>
          </a:p>
          <a:p>
            <a:pPr indent="-304800" lvl="0" marL="457200" rtl="0" algn="l">
              <a:lnSpc>
                <a:spcPct val="150000"/>
              </a:lnSpc>
              <a:spcBef>
                <a:spcPts val="0"/>
              </a:spcBef>
              <a:spcAft>
                <a:spcPts val="0"/>
              </a:spcAft>
              <a:buSzPts val="1200"/>
              <a:buFont typeface="Roboto"/>
              <a:buChar char="●"/>
            </a:pPr>
            <a:r>
              <a:rPr lang="en" sz="1200">
                <a:latin typeface="Roboto"/>
                <a:ea typeface="Roboto"/>
                <a:cs typeface="Roboto"/>
                <a:sym typeface="Roboto"/>
              </a:rPr>
              <a:t>Assigning weights based on their relationships</a:t>
            </a:r>
            <a:endParaRPr sz="1200">
              <a:latin typeface="Roboto"/>
              <a:ea typeface="Roboto"/>
              <a:cs typeface="Roboto"/>
              <a:sym typeface="Roboto"/>
            </a:endParaRPr>
          </a:p>
        </p:txBody>
      </p:sp>
      <p:pic>
        <p:nvPicPr>
          <p:cNvPr id="318" name="Google Shape;318;p44"/>
          <p:cNvPicPr preferRelativeResize="0"/>
          <p:nvPr/>
        </p:nvPicPr>
        <p:blipFill>
          <a:blip r:embed="rId3">
            <a:alphaModFix/>
          </a:blip>
          <a:stretch>
            <a:fillRect/>
          </a:stretch>
        </p:blipFill>
        <p:spPr>
          <a:xfrm>
            <a:off x="4912850" y="1949000"/>
            <a:ext cx="4053825" cy="30074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45"/>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800"/>
              <a:t>Applications</a:t>
            </a:r>
            <a:endParaRPr sz="2800"/>
          </a:p>
          <a:p>
            <a:pPr indent="0" lvl="0" marL="0" rtl="0" algn="l">
              <a:spcBef>
                <a:spcPts val="0"/>
              </a:spcBef>
              <a:spcAft>
                <a:spcPts val="0"/>
              </a:spcAft>
              <a:buNone/>
            </a:pPr>
            <a:r>
              <a:rPr lang="en" sz="2800"/>
              <a:t>Convert Text data into Graph</a:t>
            </a:r>
            <a:endParaRPr sz="2800"/>
          </a:p>
        </p:txBody>
      </p:sp>
      <p:sp>
        <p:nvSpPr>
          <p:cNvPr id="324" name="Google Shape;324;p45"/>
          <p:cNvSpPr txBox="1"/>
          <p:nvPr/>
        </p:nvSpPr>
        <p:spPr>
          <a:xfrm>
            <a:off x="1261650" y="4336550"/>
            <a:ext cx="6642600" cy="7749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200">
                <a:latin typeface="Roboto"/>
                <a:ea typeface="Roboto"/>
                <a:cs typeface="Roboto"/>
                <a:sym typeface="Roboto"/>
              </a:rPr>
              <a:t>Corpus represented as a heterogeneous graph . Red lines represent document-word edges weighted by TF-IDF, Black lines represent word-word edges weighted by PMI.</a:t>
            </a:r>
            <a:endParaRPr sz="1200">
              <a:latin typeface="Roboto"/>
              <a:ea typeface="Roboto"/>
              <a:cs typeface="Roboto"/>
              <a:sym typeface="Roboto"/>
            </a:endParaRPr>
          </a:p>
        </p:txBody>
      </p:sp>
      <p:pic>
        <p:nvPicPr>
          <p:cNvPr id="325" name="Google Shape;325;p45"/>
          <p:cNvPicPr preferRelativeResize="0"/>
          <p:nvPr/>
        </p:nvPicPr>
        <p:blipFill>
          <a:blip r:embed="rId3">
            <a:alphaModFix/>
          </a:blip>
          <a:stretch>
            <a:fillRect/>
          </a:stretch>
        </p:blipFill>
        <p:spPr>
          <a:xfrm>
            <a:off x="2140550" y="1735875"/>
            <a:ext cx="4525250" cy="237122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46"/>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800"/>
              <a:t>Text dataset to Graph</a:t>
            </a:r>
            <a:endParaRPr sz="2800"/>
          </a:p>
        </p:txBody>
      </p:sp>
      <p:sp>
        <p:nvSpPr>
          <p:cNvPr id="331" name="Google Shape;331;p46"/>
          <p:cNvSpPr txBox="1"/>
          <p:nvPr/>
        </p:nvSpPr>
        <p:spPr>
          <a:xfrm>
            <a:off x="1261650" y="4336550"/>
            <a:ext cx="6642600" cy="7749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t/>
            </a:r>
            <a:endParaRPr sz="1200">
              <a:latin typeface="Roboto"/>
              <a:ea typeface="Roboto"/>
              <a:cs typeface="Roboto"/>
              <a:sym typeface="Roboto"/>
            </a:endParaRPr>
          </a:p>
        </p:txBody>
      </p:sp>
      <p:sp>
        <p:nvSpPr>
          <p:cNvPr id="332" name="Google Shape;332;p46"/>
          <p:cNvSpPr txBox="1"/>
          <p:nvPr/>
        </p:nvSpPr>
        <p:spPr>
          <a:xfrm>
            <a:off x="362750" y="1010575"/>
            <a:ext cx="7338300" cy="856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700">
                <a:latin typeface="Roboto"/>
                <a:ea typeface="Roboto"/>
                <a:cs typeface="Roboto"/>
                <a:sym typeface="Roboto"/>
              </a:rPr>
              <a:t>Eight steps to convert Text dataset into Graph</a:t>
            </a:r>
            <a:endParaRPr sz="1700">
              <a:latin typeface="Roboto"/>
              <a:ea typeface="Roboto"/>
              <a:cs typeface="Roboto"/>
              <a:sym typeface="Roboto"/>
            </a:endParaRPr>
          </a:p>
          <a:p>
            <a:pPr indent="0" lvl="0" marL="0" rtl="0" algn="l">
              <a:lnSpc>
                <a:spcPct val="115000"/>
              </a:lnSpc>
              <a:spcBef>
                <a:spcPts val="0"/>
              </a:spcBef>
              <a:spcAft>
                <a:spcPts val="0"/>
              </a:spcAft>
              <a:buNone/>
            </a:pPr>
            <a:r>
              <a:t/>
            </a:r>
            <a:endParaRPr sz="1700">
              <a:latin typeface="Roboto"/>
              <a:ea typeface="Roboto"/>
              <a:cs typeface="Roboto"/>
              <a:sym typeface="Roboto"/>
            </a:endParaRPr>
          </a:p>
          <a:p>
            <a:pPr indent="-336550" lvl="0" marL="457200" rtl="0" algn="l">
              <a:lnSpc>
                <a:spcPct val="115000"/>
              </a:lnSpc>
              <a:spcBef>
                <a:spcPts val="0"/>
              </a:spcBef>
              <a:spcAft>
                <a:spcPts val="0"/>
              </a:spcAft>
              <a:buSzPts val="1700"/>
              <a:buFont typeface="Roboto"/>
              <a:buAutoNum type="arabicPeriod"/>
            </a:pPr>
            <a:r>
              <a:rPr lang="en" sz="1700">
                <a:latin typeface="Roboto"/>
                <a:ea typeface="Roboto"/>
                <a:cs typeface="Roboto"/>
                <a:sym typeface="Roboto"/>
              </a:rPr>
              <a:t>Text Preprocessing on Raw Corpus </a:t>
            </a:r>
            <a:endParaRPr sz="1700">
              <a:latin typeface="Roboto"/>
              <a:ea typeface="Roboto"/>
              <a:cs typeface="Roboto"/>
              <a:sym typeface="Roboto"/>
            </a:endParaRPr>
          </a:p>
          <a:p>
            <a:pPr indent="-336550" lvl="0" marL="457200" rtl="0" algn="l">
              <a:lnSpc>
                <a:spcPct val="115000"/>
              </a:lnSpc>
              <a:spcBef>
                <a:spcPts val="0"/>
              </a:spcBef>
              <a:spcAft>
                <a:spcPts val="0"/>
              </a:spcAft>
              <a:buSzPts val="1700"/>
              <a:buFont typeface="Roboto"/>
              <a:buAutoNum type="arabicPeriod"/>
            </a:pPr>
            <a:r>
              <a:rPr lang="en" sz="1700">
                <a:latin typeface="Roboto"/>
                <a:ea typeface="Roboto"/>
                <a:cs typeface="Roboto"/>
                <a:sym typeface="Roboto"/>
              </a:rPr>
              <a:t>Building Vocabulary from Preprocessed dataset</a:t>
            </a:r>
            <a:endParaRPr sz="1700">
              <a:latin typeface="Roboto"/>
              <a:ea typeface="Roboto"/>
              <a:cs typeface="Roboto"/>
              <a:sym typeface="Roboto"/>
            </a:endParaRPr>
          </a:p>
          <a:p>
            <a:pPr indent="-336550" lvl="0" marL="457200" rtl="0" algn="l">
              <a:lnSpc>
                <a:spcPct val="115000"/>
              </a:lnSpc>
              <a:spcBef>
                <a:spcPts val="0"/>
              </a:spcBef>
              <a:spcAft>
                <a:spcPts val="0"/>
              </a:spcAft>
              <a:buSzPts val="1700"/>
              <a:buFont typeface="Roboto"/>
              <a:buAutoNum type="arabicPeriod"/>
            </a:pPr>
            <a:r>
              <a:rPr lang="en" sz="1700">
                <a:latin typeface="Roboto"/>
                <a:ea typeface="Roboto"/>
                <a:cs typeface="Roboto"/>
                <a:sym typeface="Roboto"/>
              </a:rPr>
              <a:t>Creating n-gram set from </a:t>
            </a:r>
            <a:r>
              <a:rPr lang="en" sz="1700">
                <a:latin typeface="Roboto"/>
                <a:ea typeface="Roboto"/>
                <a:cs typeface="Roboto"/>
                <a:sym typeface="Roboto"/>
              </a:rPr>
              <a:t>Preprocessed dataset</a:t>
            </a:r>
            <a:endParaRPr sz="1700">
              <a:latin typeface="Roboto"/>
              <a:ea typeface="Roboto"/>
              <a:cs typeface="Roboto"/>
              <a:sym typeface="Roboto"/>
            </a:endParaRPr>
          </a:p>
          <a:p>
            <a:pPr indent="-336550" lvl="0" marL="457200" rtl="0" algn="l">
              <a:lnSpc>
                <a:spcPct val="115000"/>
              </a:lnSpc>
              <a:spcBef>
                <a:spcPts val="0"/>
              </a:spcBef>
              <a:spcAft>
                <a:spcPts val="0"/>
              </a:spcAft>
              <a:buSzPts val="1700"/>
              <a:buFont typeface="Roboto"/>
              <a:buAutoNum type="arabicPeriod"/>
            </a:pPr>
            <a:r>
              <a:rPr lang="en" sz="1700">
                <a:latin typeface="Roboto"/>
                <a:ea typeface="Roboto"/>
                <a:cs typeface="Roboto"/>
                <a:sym typeface="Roboto"/>
              </a:rPr>
              <a:t>Count single word freq in N-gram </a:t>
            </a:r>
            <a:endParaRPr sz="1700">
              <a:latin typeface="Roboto"/>
              <a:ea typeface="Roboto"/>
              <a:cs typeface="Roboto"/>
              <a:sym typeface="Roboto"/>
            </a:endParaRPr>
          </a:p>
          <a:p>
            <a:pPr indent="-336550" lvl="0" marL="457200" rtl="0" algn="l">
              <a:lnSpc>
                <a:spcPct val="115000"/>
              </a:lnSpc>
              <a:spcBef>
                <a:spcPts val="0"/>
              </a:spcBef>
              <a:spcAft>
                <a:spcPts val="0"/>
              </a:spcAft>
              <a:buSzPts val="1700"/>
              <a:buFont typeface="Roboto"/>
              <a:buAutoNum type="arabicPeriod"/>
            </a:pPr>
            <a:r>
              <a:rPr lang="en" sz="1700">
                <a:latin typeface="Roboto"/>
                <a:ea typeface="Roboto"/>
                <a:cs typeface="Roboto"/>
                <a:sym typeface="Roboto"/>
              </a:rPr>
              <a:t>Count Bigram frequency in N-gram </a:t>
            </a:r>
            <a:endParaRPr sz="1700">
              <a:latin typeface="Roboto"/>
              <a:ea typeface="Roboto"/>
              <a:cs typeface="Roboto"/>
              <a:sym typeface="Roboto"/>
            </a:endParaRPr>
          </a:p>
          <a:p>
            <a:pPr indent="-336550" lvl="0" marL="457200" rtl="0" algn="l">
              <a:lnSpc>
                <a:spcPct val="115000"/>
              </a:lnSpc>
              <a:spcBef>
                <a:spcPts val="0"/>
              </a:spcBef>
              <a:spcAft>
                <a:spcPts val="0"/>
              </a:spcAft>
              <a:buSzPts val="1700"/>
              <a:buFont typeface="Roboto"/>
              <a:buAutoNum type="arabicPeriod"/>
            </a:pPr>
            <a:r>
              <a:rPr lang="en" sz="1700">
                <a:latin typeface="Roboto"/>
                <a:ea typeface="Roboto"/>
                <a:cs typeface="Roboto"/>
                <a:sym typeface="Roboto"/>
              </a:rPr>
              <a:t>Calculate tf-idf for single word frequency</a:t>
            </a:r>
            <a:endParaRPr sz="1700">
              <a:latin typeface="Roboto"/>
              <a:ea typeface="Roboto"/>
              <a:cs typeface="Roboto"/>
              <a:sym typeface="Roboto"/>
            </a:endParaRPr>
          </a:p>
          <a:p>
            <a:pPr indent="-336550" lvl="0" marL="457200" rtl="0" algn="l">
              <a:lnSpc>
                <a:spcPct val="115000"/>
              </a:lnSpc>
              <a:spcBef>
                <a:spcPts val="0"/>
              </a:spcBef>
              <a:spcAft>
                <a:spcPts val="0"/>
              </a:spcAft>
              <a:buSzPts val="1700"/>
              <a:buFont typeface="Roboto"/>
              <a:buAutoNum type="arabicPeriod"/>
            </a:pPr>
            <a:r>
              <a:rPr lang="en" sz="1700">
                <a:latin typeface="Roboto"/>
                <a:ea typeface="Roboto"/>
                <a:cs typeface="Roboto"/>
                <a:sym typeface="Roboto"/>
              </a:rPr>
              <a:t>Calculate PMI score for Bigram frequency</a:t>
            </a:r>
            <a:endParaRPr sz="1700">
              <a:latin typeface="Roboto"/>
              <a:ea typeface="Roboto"/>
              <a:cs typeface="Roboto"/>
              <a:sym typeface="Roboto"/>
            </a:endParaRPr>
          </a:p>
          <a:p>
            <a:pPr indent="-336550" lvl="0" marL="457200" rtl="0" algn="l">
              <a:lnSpc>
                <a:spcPct val="115000"/>
              </a:lnSpc>
              <a:spcBef>
                <a:spcPts val="0"/>
              </a:spcBef>
              <a:spcAft>
                <a:spcPts val="0"/>
              </a:spcAft>
              <a:buSzPts val="1700"/>
              <a:buFont typeface="Roboto"/>
              <a:buAutoNum type="arabicPeriod"/>
            </a:pPr>
            <a:r>
              <a:rPr lang="en" sz="1700">
                <a:latin typeface="Roboto"/>
                <a:ea typeface="Roboto"/>
                <a:cs typeface="Roboto"/>
                <a:sym typeface="Roboto"/>
              </a:rPr>
              <a:t>Embedding the entire corpus using Heterogeneous Graph</a:t>
            </a:r>
            <a:endParaRPr sz="1700">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47"/>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Text Preprocessing on Raw Corpus</a:t>
            </a:r>
            <a:endParaRPr/>
          </a:p>
        </p:txBody>
      </p:sp>
      <p:sp>
        <p:nvSpPr>
          <p:cNvPr id="338" name="Google Shape;338;p47"/>
          <p:cNvSpPr txBox="1"/>
          <p:nvPr/>
        </p:nvSpPr>
        <p:spPr>
          <a:xfrm>
            <a:off x="853200" y="941800"/>
            <a:ext cx="7316700" cy="60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We are using IMDB Review Dataset, Using only few rows (sentences ) to understand the process better</a:t>
            </a:r>
            <a:endParaRPr>
              <a:latin typeface="Roboto"/>
              <a:ea typeface="Roboto"/>
              <a:cs typeface="Roboto"/>
              <a:sym typeface="Roboto"/>
            </a:endParaRPr>
          </a:p>
        </p:txBody>
      </p:sp>
      <p:pic>
        <p:nvPicPr>
          <p:cNvPr id="339" name="Google Shape;339;p47"/>
          <p:cNvPicPr preferRelativeResize="0"/>
          <p:nvPr/>
        </p:nvPicPr>
        <p:blipFill>
          <a:blip r:embed="rId3">
            <a:alphaModFix/>
          </a:blip>
          <a:stretch>
            <a:fillRect/>
          </a:stretch>
        </p:blipFill>
        <p:spPr>
          <a:xfrm>
            <a:off x="359400" y="2452775"/>
            <a:ext cx="3648700" cy="1583400"/>
          </a:xfrm>
          <a:prstGeom prst="rect">
            <a:avLst/>
          </a:prstGeom>
          <a:noFill/>
          <a:ln>
            <a:noFill/>
          </a:ln>
        </p:spPr>
      </p:pic>
      <p:pic>
        <p:nvPicPr>
          <p:cNvPr id="340" name="Google Shape;340;p47"/>
          <p:cNvPicPr preferRelativeResize="0"/>
          <p:nvPr/>
        </p:nvPicPr>
        <p:blipFill>
          <a:blip r:embed="rId4">
            <a:alphaModFix/>
          </a:blip>
          <a:stretch>
            <a:fillRect/>
          </a:stretch>
        </p:blipFill>
        <p:spPr>
          <a:xfrm>
            <a:off x="4834135" y="2369950"/>
            <a:ext cx="4188915" cy="1583400"/>
          </a:xfrm>
          <a:prstGeom prst="rect">
            <a:avLst/>
          </a:prstGeom>
          <a:noFill/>
          <a:ln>
            <a:noFill/>
          </a:ln>
        </p:spPr>
      </p:pic>
      <p:sp>
        <p:nvSpPr>
          <p:cNvPr id="341" name="Google Shape;341;p47"/>
          <p:cNvSpPr txBox="1"/>
          <p:nvPr/>
        </p:nvSpPr>
        <p:spPr>
          <a:xfrm>
            <a:off x="1117700" y="2090525"/>
            <a:ext cx="5961000" cy="69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Raw Dataset </a:t>
            </a:r>
            <a:endParaRPr>
              <a:latin typeface="Roboto"/>
              <a:ea typeface="Roboto"/>
              <a:cs typeface="Roboto"/>
              <a:sym typeface="Roboto"/>
            </a:endParaRPr>
          </a:p>
        </p:txBody>
      </p:sp>
      <p:sp>
        <p:nvSpPr>
          <p:cNvPr id="342" name="Google Shape;342;p47"/>
          <p:cNvSpPr txBox="1"/>
          <p:nvPr/>
        </p:nvSpPr>
        <p:spPr>
          <a:xfrm>
            <a:off x="5743750" y="2090525"/>
            <a:ext cx="5961000" cy="69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Preprocessed Dataset</a:t>
            </a:r>
            <a:endParaRPr>
              <a:latin typeface="Roboto"/>
              <a:ea typeface="Roboto"/>
              <a:cs typeface="Roboto"/>
              <a:sym typeface="Roboto"/>
            </a:endParaRPr>
          </a:p>
        </p:txBody>
      </p:sp>
      <p:cxnSp>
        <p:nvCxnSpPr>
          <p:cNvPr id="343" name="Google Shape;343;p47"/>
          <p:cNvCxnSpPr>
            <a:stCxn id="339" idx="3"/>
          </p:cNvCxnSpPr>
          <p:nvPr/>
        </p:nvCxnSpPr>
        <p:spPr>
          <a:xfrm flipH="1" rot="10800000">
            <a:off x="4008100" y="3228875"/>
            <a:ext cx="566100" cy="15600"/>
          </a:xfrm>
          <a:prstGeom prst="straightConnector1">
            <a:avLst/>
          </a:prstGeom>
          <a:noFill/>
          <a:ln cap="flat" cmpd="sng" w="38100">
            <a:solidFill>
              <a:schemeClr val="dk2"/>
            </a:solidFill>
            <a:prstDash val="solid"/>
            <a:round/>
            <a:headEnd len="med" w="med" type="none"/>
            <a:tailEnd len="med" w="med" type="triangle"/>
          </a:ln>
        </p:spPr>
      </p:cxnSp>
      <p:sp>
        <p:nvSpPr>
          <p:cNvPr id="344" name="Google Shape;344;p47"/>
          <p:cNvSpPr txBox="1"/>
          <p:nvPr/>
        </p:nvSpPr>
        <p:spPr>
          <a:xfrm>
            <a:off x="1672850" y="4257400"/>
            <a:ext cx="5961000" cy="69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9900"/>
                </a:solidFill>
                <a:latin typeface="Roboto"/>
                <a:ea typeface="Roboto"/>
                <a:cs typeface="Roboto"/>
                <a:sym typeface="Roboto"/>
              </a:rPr>
              <a:t>Text Preprocessing : </a:t>
            </a:r>
            <a:r>
              <a:rPr lang="en">
                <a:solidFill>
                  <a:srgbClr val="FF9900"/>
                </a:solidFill>
                <a:latin typeface="Roboto"/>
                <a:ea typeface="Roboto"/>
                <a:cs typeface="Roboto"/>
                <a:sym typeface="Roboto"/>
              </a:rPr>
              <a:t>Remove</a:t>
            </a:r>
            <a:r>
              <a:rPr lang="en">
                <a:solidFill>
                  <a:srgbClr val="FF9900"/>
                </a:solidFill>
                <a:latin typeface="Roboto"/>
                <a:ea typeface="Roboto"/>
                <a:cs typeface="Roboto"/>
                <a:sym typeface="Roboto"/>
              </a:rPr>
              <a:t> HTML tags, remove special characters, make lowercase, etc...</a:t>
            </a:r>
            <a:endParaRPr>
              <a:solidFill>
                <a:srgbClr val="FF9900"/>
              </a:solidFill>
              <a:latin typeface="Roboto"/>
              <a:ea typeface="Roboto"/>
              <a:cs typeface="Roboto"/>
              <a:sym typeface="Roboto"/>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48"/>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Building Vocabulary from Corpus</a:t>
            </a:r>
            <a:endParaRPr/>
          </a:p>
        </p:txBody>
      </p:sp>
      <p:sp>
        <p:nvSpPr>
          <p:cNvPr id="350" name="Google Shape;350;p48"/>
          <p:cNvSpPr txBox="1"/>
          <p:nvPr/>
        </p:nvSpPr>
        <p:spPr>
          <a:xfrm>
            <a:off x="2001950" y="962500"/>
            <a:ext cx="7316700" cy="60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Making a list of unique words from preprocessed dataset.</a:t>
            </a:r>
            <a:endParaRPr>
              <a:latin typeface="Roboto"/>
              <a:ea typeface="Roboto"/>
              <a:cs typeface="Roboto"/>
              <a:sym typeface="Roboto"/>
            </a:endParaRPr>
          </a:p>
        </p:txBody>
      </p:sp>
      <p:pic>
        <p:nvPicPr>
          <p:cNvPr id="351" name="Google Shape;351;p48"/>
          <p:cNvPicPr preferRelativeResize="0"/>
          <p:nvPr/>
        </p:nvPicPr>
        <p:blipFill>
          <a:blip r:embed="rId3">
            <a:alphaModFix/>
          </a:blip>
          <a:stretch>
            <a:fillRect/>
          </a:stretch>
        </p:blipFill>
        <p:spPr>
          <a:xfrm>
            <a:off x="2277910" y="1565200"/>
            <a:ext cx="4188915" cy="1583400"/>
          </a:xfrm>
          <a:prstGeom prst="rect">
            <a:avLst/>
          </a:prstGeom>
          <a:noFill/>
          <a:ln>
            <a:noFill/>
          </a:ln>
        </p:spPr>
      </p:pic>
      <p:sp>
        <p:nvSpPr>
          <p:cNvPr id="352" name="Google Shape;352;p48"/>
          <p:cNvSpPr txBox="1"/>
          <p:nvPr/>
        </p:nvSpPr>
        <p:spPr>
          <a:xfrm>
            <a:off x="1672850" y="1712775"/>
            <a:ext cx="5961000" cy="69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353" name="Google Shape;353;p48"/>
          <p:cNvSpPr txBox="1"/>
          <p:nvPr/>
        </p:nvSpPr>
        <p:spPr>
          <a:xfrm>
            <a:off x="5743750" y="2090525"/>
            <a:ext cx="5961000" cy="69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354" name="Google Shape;354;p48"/>
          <p:cNvSpPr txBox="1"/>
          <p:nvPr/>
        </p:nvSpPr>
        <p:spPr>
          <a:xfrm>
            <a:off x="1672850" y="4257400"/>
            <a:ext cx="5961000" cy="69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FF9900"/>
              </a:solidFill>
              <a:latin typeface="Roboto"/>
              <a:ea typeface="Roboto"/>
              <a:cs typeface="Roboto"/>
              <a:sym typeface="Roboto"/>
            </a:endParaRPr>
          </a:p>
        </p:txBody>
      </p:sp>
      <p:cxnSp>
        <p:nvCxnSpPr>
          <p:cNvPr id="355" name="Google Shape;355;p48"/>
          <p:cNvCxnSpPr/>
          <p:nvPr/>
        </p:nvCxnSpPr>
        <p:spPr>
          <a:xfrm>
            <a:off x="4369655" y="3241750"/>
            <a:ext cx="5400" cy="287400"/>
          </a:xfrm>
          <a:prstGeom prst="straightConnector1">
            <a:avLst/>
          </a:prstGeom>
          <a:noFill/>
          <a:ln cap="flat" cmpd="sng" w="28575">
            <a:solidFill>
              <a:schemeClr val="dk2"/>
            </a:solidFill>
            <a:prstDash val="solid"/>
            <a:round/>
            <a:headEnd len="med" w="med" type="none"/>
            <a:tailEnd len="med" w="med" type="triangle"/>
          </a:ln>
        </p:spPr>
      </p:cxnSp>
      <p:pic>
        <p:nvPicPr>
          <p:cNvPr id="356" name="Google Shape;356;p48"/>
          <p:cNvPicPr preferRelativeResize="0"/>
          <p:nvPr/>
        </p:nvPicPr>
        <p:blipFill>
          <a:blip r:embed="rId4">
            <a:alphaModFix/>
          </a:blip>
          <a:stretch>
            <a:fillRect/>
          </a:stretch>
        </p:blipFill>
        <p:spPr>
          <a:xfrm>
            <a:off x="239425" y="3671275"/>
            <a:ext cx="8461449" cy="128152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49"/>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Creating n-gram set from Vocabulary</a:t>
            </a:r>
            <a:endParaRPr/>
          </a:p>
        </p:txBody>
      </p:sp>
      <p:sp>
        <p:nvSpPr>
          <p:cNvPr id="362" name="Google Shape;362;p49"/>
          <p:cNvSpPr txBox="1"/>
          <p:nvPr/>
        </p:nvSpPr>
        <p:spPr>
          <a:xfrm>
            <a:off x="1672850" y="962500"/>
            <a:ext cx="7316700" cy="60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Creating a set of N-gram from Preprocessed dataset</a:t>
            </a:r>
            <a:endParaRPr>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For demo purpose, let’s use n = 4</a:t>
            </a:r>
            <a:endParaRPr>
              <a:latin typeface="Roboto"/>
              <a:ea typeface="Roboto"/>
              <a:cs typeface="Roboto"/>
              <a:sym typeface="Roboto"/>
            </a:endParaRPr>
          </a:p>
        </p:txBody>
      </p:sp>
      <p:sp>
        <p:nvSpPr>
          <p:cNvPr id="363" name="Google Shape;363;p49"/>
          <p:cNvSpPr txBox="1"/>
          <p:nvPr/>
        </p:nvSpPr>
        <p:spPr>
          <a:xfrm>
            <a:off x="5743750" y="2090525"/>
            <a:ext cx="5961000" cy="69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364" name="Google Shape;364;p49"/>
          <p:cNvSpPr txBox="1"/>
          <p:nvPr/>
        </p:nvSpPr>
        <p:spPr>
          <a:xfrm>
            <a:off x="1672850" y="4257400"/>
            <a:ext cx="5961000" cy="69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FF9900"/>
              </a:solidFill>
              <a:latin typeface="Roboto"/>
              <a:ea typeface="Roboto"/>
              <a:cs typeface="Roboto"/>
              <a:sym typeface="Roboto"/>
            </a:endParaRPr>
          </a:p>
        </p:txBody>
      </p:sp>
      <p:cxnSp>
        <p:nvCxnSpPr>
          <p:cNvPr id="365" name="Google Shape;365;p49"/>
          <p:cNvCxnSpPr/>
          <p:nvPr/>
        </p:nvCxnSpPr>
        <p:spPr>
          <a:xfrm>
            <a:off x="3800455" y="3241750"/>
            <a:ext cx="5400" cy="287400"/>
          </a:xfrm>
          <a:prstGeom prst="straightConnector1">
            <a:avLst/>
          </a:prstGeom>
          <a:noFill/>
          <a:ln cap="flat" cmpd="sng" w="28575">
            <a:solidFill>
              <a:schemeClr val="dk2"/>
            </a:solidFill>
            <a:prstDash val="solid"/>
            <a:round/>
            <a:headEnd len="med" w="med" type="none"/>
            <a:tailEnd len="med" w="med" type="triangle"/>
          </a:ln>
        </p:spPr>
      </p:cxnSp>
      <p:pic>
        <p:nvPicPr>
          <p:cNvPr id="366" name="Google Shape;366;p49"/>
          <p:cNvPicPr preferRelativeResize="0"/>
          <p:nvPr/>
        </p:nvPicPr>
        <p:blipFill>
          <a:blip r:embed="rId3">
            <a:alphaModFix/>
          </a:blip>
          <a:stretch>
            <a:fillRect/>
          </a:stretch>
        </p:blipFill>
        <p:spPr>
          <a:xfrm>
            <a:off x="2081285" y="1611775"/>
            <a:ext cx="4188915" cy="1583400"/>
          </a:xfrm>
          <a:prstGeom prst="rect">
            <a:avLst/>
          </a:prstGeom>
          <a:noFill/>
          <a:ln>
            <a:noFill/>
          </a:ln>
        </p:spPr>
      </p:pic>
      <p:pic>
        <p:nvPicPr>
          <p:cNvPr id="367" name="Google Shape;367;p49"/>
          <p:cNvPicPr preferRelativeResize="0"/>
          <p:nvPr/>
        </p:nvPicPr>
        <p:blipFill>
          <a:blip r:embed="rId4">
            <a:alphaModFix/>
          </a:blip>
          <a:stretch>
            <a:fillRect/>
          </a:stretch>
        </p:blipFill>
        <p:spPr>
          <a:xfrm>
            <a:off x="424300" y="3808451"/>
            <a:ext cx="7376099" cy="91197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50"/>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Count single word frequency in n-gram</a:t>
            </a:r>
            <a:endParaRPr/>
          </a:p>
        </p:txBody>
      </p:sp>
      <p:sp>
        <p:nvSpPr>
          <p:cNvPr id="373" name="Google Shape;373;p50"/>
          <p:cNvSpPr txBox="1"/>
          <p:nvPr/>
        </p:nvSpPr>
        <p:spPr>
          <a:xfrm>
            <a:off x="1672850" y="962500"/>
            <a:ext cx="7316700" cy="60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How many times a word appears in n-gram where n = 4</a:t>
            </a:r>
            <a:endParaRPr>
              <a:latin typeface="Roboto"/>
              <a:ea typeface="Roboto"/>
              <a:cs typeface="Roboto"/>
              <a:sym typeface="Roboto"/>
            </a:endParaRPr>
          </a:p>
        </p:txBody>
      </p:sp>
      <p:sp>
        <p:nvSpPr>
          <p:cNvPr id="374" name="Google Shape;374;p50"/>
          <p:cNvSpPr txBox="1"/>
          <p:nvPr/>
        </p:nvSpPr>
        <p:spPr>
          <a:xfrm>
            <a:off x="5743750" y="2090525"/>
            <a:ext cx="5961000" cy="69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375" name="Google Shape;375;p50"/>
          <p:cNvSpPr txBox="1"/>
          <p:nvPr/>
        </p:nvSpPr>
        <p:spPr>
          <a:xfrm>
            <a:off x="1672850" y="4257400"/>
            <a:ext cx="5961000" cy="69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FF9900"/>
              </a:solidFill>
              <a:latin typeface="Roboto"/>
              <a:ea typeface="Roboto"/>
              <a:cs typeface="Roboto"/>
              <a:sym typeface="Roboto"/>
            </a:endParaRPr>
          </a:p>
        </p:txBody>
      </p:sp>
      <p:cxnSp>
        <p:nvCxnSpPr>
          <p:cNvPr id="376" name="Google Shape;376;p50"/>
          <p:cNvCxnSpPr/>
          <p:nvPr/>
        </p:nvCxnSpPr>
        <p:spPr>
          <a:xfrm>
            <a:off x="3955680" y="2641500"/>
            <a:ext cx="5400" cy="287400"/>
          </a:xfrm>
          <a:prstGeom prst="straightConnector1">
            <a:avLst/>
          </a:prstGeom>
          <a:noFill/>
          <a:ln cap="flat" cmpd="sng" w="28575">
            <a:solidFill>
              <a:schemeClr val="dk2"/>
            </a:solidFill>
            <a:prstDash val="solid"/>
            <a:round/>
            <a:headEnd len="med" w="med" type="none"/>
            <a:tailEnd len="med" w="med" type="triangle"/>
          </a:ln>
        </p:spPr>
      </p:cxnSp>
      <p:pic>
        <p:nvPicPr>
          <p:cNvPr id="377" name="Google Shape;377;p50"/>
          <p:cNvPicPr preferRelativeResize="0"/>
          <p:nvPr/>
        </p:nvPicPr>
        <p:blipFill>
          <a:blip r:embed="rId3">
            <a:alphaModFix/>
          </a:blip>
          <a:stretch>
            <a:fillRect/>
          </a:stretch>
        </p:blipFill>
        <p:spPr>
          <a:xfrm>
            <a:off x="455350" y="1565189"/>
            <a:ext cx="7376099" cy="911975"/>
          </a:xfrm>
          <a:prstGeom prst="rect">
            <a:avLst/>
          </a:prstGeom>
          <a:noFill/>
          <a:ln>
            <a:noFill/>
          </a:ln>
        </p:spPr>
      </p:pic>
      <p:pic>
        <p:nvPicPr>
          <p:cNvPr id="378" name="Google Shape;378;p50"/>
          <p:cNvPicPr preferRelativeResize="0"/>
          <p:nvPr/>
        </p:nvPicPr>
        <p:blipFill>
          <a:blip r:embed="rId4">
            <a:alphaModFix/>
          </a:blip>
          <a:stretch>
            <a:fillRect/>
          </a:stretch>
        </p:blipFill>
        <p:spPr>
          <a:xfrm>
            <a:off x="485050" y="3421725"/>
            <a:ext cx="7316699" cy="342837"/>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p51"/>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Count bigram frequency in n-gram</a:t>
            </a:r>
            <a:endParaRPr/>
          </a:p>
        </p:txBody>
      </p:sp>
      <p:sp>
        <p:nvSpPr>
          <p:cNvPr id="384" name="Google Shape;384;p51"/>
          <p:cNvSpPr txBox="1"/>
          <p:nvPr/>
        </p:nvSpPr>
        <p:spPr>
          <a:xfrm>
            <a:off x="1672850" y="962500"/>
            <a:ext cx="7316700" cy="60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How many times a bigram appears in n-gram where n = 4</a:t>
            </a:r>
            <a:endParaRPr>
              <a:latin typeface="Roboto"/>
              <a:ea typeface="Roboto"/>
              <a:cs typeface="Roboto"/>
              <a:sym typeface="Roboto"/>
            </a:endParaRPr>
          </a:p>
        </p:txBody>
      </p:sp>
      <p:sp>
        <p:nvSpPr>
          <p:cNvPr id="385" name="Google Shape;385;p51"/>
          <p:cNvSpPr txBox="1"/>
          <p:nvPr/>
        </p:nvSpPr>
        <p:spPr>
          <a:xfrm>
            <a:off x="5743750" y="2090525"/>
            <a:ext cx="5961000" cy="69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386" name="Google Shape;386;p51"/>
          <p:cNvSpPr txBox="1"/>
          <p:nvPr/>
        </p:nvSpPr>
        <p:spPr>
          <a:xfrm>
            <a:off x="1672850" y="4257400"/>
            <a:ext cx="5961000" cy="69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FF9900"/>
              </a:solidFill>
              <a:latin typeface="Roboto"/>
              <a:ea typeface="Roboto"/>
              <a:cs typeface="Roboto"/>
              <a:sym typeface="Roboto"/>
            </a:endParaRPr>
          </a:p>
        </p:txBody>
      </p:sp>
      <p:cxnSp>
        <p:nvCxnSpPr>
          <p:cNvPr id="387" name="Google Shape;387;p51"/>
          <p:cNvCxnSpPr/>
          <p:nvPr/>
        </p:nvCxnSpPr>
        <p:spPr>
          <a:xfrm>
            <a:off x="3955680" y="2641500"/>
            <a:ext cx="5400" cy="287400"/>
          </a:xfrm>
          <a:prstGeom prst="straightConnector1">
            <a:avLst/>
          </a:prstGeom>
          <a:noFill/>
          <a:ln cap="flat" cmpd="sng" w="28575">
            <a:solidFill>
              <a:schemeClr val="dk2"/>
            </a:solidFill>
            <a:prstDash val="solid"/>
            <a:round/>
            <a:headEnd len="med" w="med" type="none"/>
            <a:tailEnd len="med" w="med" type="triangle"/>
          </a:ln>
        </p:spPr>
      </p:cxnSp>
      <p:pic>
        <p:nvPicPr>
          <p:cNvPr id="388" name="Google Shape;388;p51"/>
          <p:cNvPicPr preferRelativeResize="0"/>
          <p:nvPr/>
        </p:nvPicPr>
        <p:blipFill>
          <a:blip r:embed="rId3">
            <a:alphaModFix/>
          </a:blip>
          <a:stretch>
            <a:fillRect/>
          </a:stretch>
        </p:blipFill>
        <p:spPr>
          <a:xfrm>
            <a:off x="455350" y="1565189"/>
            <a:ext cx="7376099" cy="911975"/>
          </a:xfrm>
          <a:prstGeom prst="rect">
            <a:avLst/>
          </a:prstGeom>
          <a:noFill/>
          <a:ln>
            <a:noFill/>
          </a:ln>
        </p:spPr>
      </p:pic>
      <p:pic>
        <p:nvPicPr>
          <p:cNvPr id="389" name="Google Shape;389;p51"/>
          <p:cNvPicPr preferRelativeResize="0"/>
          <p:nvPr/>
        </p:nvPicPr>
        <p:blipFill>
          <a:blip r:embed="rId4">
            <a:alphaModFix/>
          </a:blip>
          <a:stretch>
            <a:fillRect/>
          </a:stretch>
        </p:blipFill>
        <p:spPr>
          <a:xfrm>
            <a:off x="141663" y="3311250"/>
            <a:ext cx="8003470" cy="10237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07CDC"/>
        </a:solidFill>
      </p:bgPr>
    </p:bg>
    <p:spTree>
      <p:nvGrpSpPr>
        <p:cNvPr id="94" name="Shape 94"/>
        <p:cNvGrpSpPr/>
        <p:nvPr/>
      </p:nvGrpSpPr>
      <p:grpSpPr>
        <a:xfrm>
          <a:off x="0" y="0"/>
          <a:ext cx="0" cy="0"/>
          <a:chOff x="0" y="0"/>
          <a:chExt cx="0" cy="0"/>
        </a:xfrm>
      </p:grpSpPr>
      <p:sp>
        <p:nvSpPr>
          <p:cNvPr id="95" name="Google Shape;95;p16"/>
          <p:cNvSpPr txBox="1"/>
          <p:nvPr>
            <p:ph type="title"/>
          </p:nvPr>
        </p:nvSpPr>
        <p:spPr>
          <a:xfrm>
            <a:off x="210050" y="794550"/>
            <a:ext cx="7122000" cy="738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Graphs in NLP..</a:t>
            </a:r>
            <a:endParaRPr/>
          </a:p>
          <a:p>
            <a:pPr indent="0" lvl="0" marL="0" rtl="0" algn="l">
              <a:spcBef>
                <a:spcPts val="0"/>
              </a:spcBef>
              <a:spcAft>
                <a:spcPts val="0"/>
              </a:spcAft>
              <a:buNone/>
            </a:pPr>
            <a:r>
              <a:t/>
            </a:r>
            <a:endParaRPr sz="1700"/>
          </a:p>
          <a:p>
            <a:pPr indent="0" lvl="0" marL="0" rtl="0" algn="l">
              <a:lnSpc>
                <a:spcPct val="115000"/>
              </a:lnSpc>
              <a:spcBef>
                <a:spcPts val="0"/>
              </a:spcBef>
              <a:spcAft>
                <a:spcPts val="0"/>
              </a:spcAft>
              <a:buNone/>
            </a:pPr>
            <a:r>
              <a:t/>
            </a:r>
            <a:endParaRPr sz="2500"/>
          </a:p>
          <a:p>
            <a:pPr indent="0" lvl="0" marL="457200" rtl="0" algn="l">
              <a:lnSpc>
                <a:spcPct val="115000"/>
              </a:lnSpc>
              <a:spcBef>
                <a:spcPts val="0"/>
              </a:spcBef>
              <a:spcAft>
                <a:spcPts val="0"/>
              </a:spcAft>
              <a:buNone/>
            </a:pPr>
            <a:r>
              <a:t/>
            </a:r>
            <a:endParaRPr/>
          </a:p>
        </p:txBody>
      </p:sp>
      <p:sp>
        <p:nvSpPr>
          <p:cNvPr id="96" name="Google Shape;96;p16"/>
          <p:cNvSpPr txBox="1"/>
          <p:nvPr/>
        </p:nvSpPr>
        <p:spPr>
          <a:xfrm>
            <a:off x="1003575" y="4287600"/>
            <a:ext cx="7337400" cy="85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97" name="Google Shape;97;p16"/>
          <p:cNvSpPr txBox="1"/>
          <p:nvPr/>
        </p:nvSpPr>
        <p:spPr>
          <a:xfrm>
            <a:off x="2411450" y="4474425"/>
            <a:ext cx="7337400" cy="85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pic>
        <p:nvPicPr>
          <p:cNvPr id="98" name="Google Shape;98;p16"/>
          <p:cNvPicPr preferRelativeResize="0"/>
          <p:nvPr/>
        </p:nvPicPr>
        <p:blipFill>
          <a:blip r:embed="rId3">
            <a:alphaModFix/>
          </a:blip>
          <a:stretch>
            <a:fillRect/>
          </a:stretch>
        </p:blipFill>
        <p:spPr>
          <a:xfrm>
            <a:off x="210050" y="906025"/>
            <a:ext cx="4505375" cy="2239200"/>
          </a:xfrm>
          <a:prstGeom prst="rect">
            <a:avLst/>
          </a:prstGeom>
          <a:noFill/>
          <a:ln>
            <a:noFill/>
          </a:ln>
        </p:spPr>
      </p:pic>
      <p:pic>
        <p:nvPicPr>
          <p:cNvPr id="99" name="Google Shape;99;p16"/>
          <p:cNvPicPr preferRelativeResize="0"/>
          <p:nvPr/>
        </p:nvPicPr>
        <p:blipFill>
          <a:blip r:embed="rId4">
            <a:alphaModFix/>
          </a:blip>
          <a:stretch>
            <a:fillRect/>
          </a:stretch>
        </p:blipFill>
        <p:spPr>
          <a:xfrm>
            <a:off x="4933475" y="2648425"/>
            <a:ext cx="4210525" cy="223920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sp>
        <p:nvSpPr>
          <p:cNvPr id="394" name="Google Shape;394;p52"/>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Tf-idf : Term frequency–inverse document frequency</a:t>
            </a:r>
            <a:endParaRPr/>
          </a:p>
        </p:txBody>
      </p:sp>
      <p:sp>
        <p:nvSpPr>
          <p:cNvPr id="395" name="Google Shape;395;p52"/>
          <p:cNvSpPr txBox="1"/>
          <p:nvPr/>
        </p:nvSpPr>
        <p:spPr>
          <a:xfrm>
            <a:off x="672300" y="962500"/>
            <a:ext cx="7678500" cy="60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Tf-idf is a statistical measure used to evaluate how important a word is to a document in a collection or corpus.</a:t>
            </a:r>
            <a:endParaRPr>
              <a:latin typeface="Roboto"/>
              <a:ea typeface="Roboto"/>
              <a:cs typeface="Roboto"/>
              <a:sym typeface="Roboto"/>
            </a:endParaRPr>
          </a:p>
        </p:txBody>
      </p:sp>
      <p:sp>
        <p:nvSpPr>
          <p:cNvPr id="396" name="Google Shape;396;p52"/>
          <p:cNvSpPr txBox="1"/>
          <p:nvPr/>
        </p:nvSpPr>
        <p:spPr>
          <a:xfrm>
            <a:off x="5743750" y="2090525"/>
            <a:ext cx="5961000" cy="69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397" name="Google Shape;397;p52"/>
          <p:cNvSpPr txBox="1"/>
          <p:nvPr/>
        </p:nvSpPr>
        <p:spPr>
          <a:xfrm>
            <a:off x="1672850" y="4257400"/>
            <a:ext cx="5961000" cy="69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FF9900"/>
              </a:solidFill>
              <a:latin typeface="Roboto"/>
              <a:ea typeface="Roboto"/>
              <a:cs typeface="Roboto"/>
              <a:sym typeface="Roboto"/>
            </a:endParaRPr>
          </a:p>
        </p:txBody>
      </p:sp>
      <p:sp>
        <p:nvSpPr>
          <p:cNvPr id="398" name="Google Shape;398;p52"/>
          <p:cNvSpPr txBox="1"/>
          <p:nvPr/>
        </p:nvSpPr>
        <p:spPr>
          <a:xfrm>
            <a:off x="603175" y="3199150"/>
            <a:ext cx="7544400" cy="183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500">
              <a:latin typeface="Roboto"/>
              <a:ea typeface="Roboto"/>
              <a:cs typeface="Roboto"/>
              <a:sym typeface="Roboto"/>
            </a:endParaRPr>
          </a:p>
        </p:txBody>
      </p:sp>
      <p:pic>
        <p:nvPicPr>
          <p:cNvPr id="399" name="Google Shape;399;p52"/>
          <p:cNvPicPr preferRelativeResize="0"/>
          <p:nvPr/>
        </p:nvPicPr>
        <p:blipFill>
          <a:blip r:embed="rId3">
            <a:alphaModFix/>
          </a:blip>
          <a:stretch>
            <a:fillRect/>
          </a:stretch>
        </p:blipFill>
        <p:spPr>
          <a:xfrm>
            <a:off x="244788" y="1987025"/>
            <a:ext cx="8261176" cy="2476549"/>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p53"/>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PMI : Pointwise mutual Information</a:t>
            </a:r>
            <a:endParaRPr/>
          </a:p>
        </p:txBody>
      </p:sp>
      <p:sp>
        <p:nvSpPr>
          <p:cNvPr id="405" name="Google Shape;405;p53"/>
          <p:cNvSpPr txBox="1"/>
          <p:nvPr/>
        </p:nvSpPr>
        <p:spPr>
          <a:xfrm>
            <a:off x="672300" y="962500"/>
            <a:ext cx="7678500" cy="60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Mutual Information has to do with the amount of information word </a:t>
            </a:r>
            <a:r>
              <a:rPr i="1" lang="en">
                <a:latin typeface="Roboto"/>
                <a:ea typeface="Roboto"/>
                <a:cs typeface="Roboto"/>
                <a:sym typeface="Roboto"/>
              </a:rPr>
              <a:t>W</a:t>
            </a:r>
            <a:r>
              <a:rPr baseline="-25000" i="1" lang="en">
                <a:latin typeface="Roboto"/>
                <a:ea typeface="Roboto"/>
                <a:cs typeface="Roboto"/>
                <a:sym typeface="Roboto"/>
              </a:rPr>
              <a:t>1</a:t>
            </a:r>
            <a:r>
              <a:rPr lang="en">
                <a:latin typeface="Roboto"/>
                <a:ea typeface="Roboto"/>
                <a:cs typeface="Roboto"/>
                <a:sym typeface="Roboto"/>
              </a:rPr>
              <a:t> adds to the word </a:t>
            </a:r>
            <a:r>
              <a:rPr i="1" lang="en">
                <a:latin typeface="Roboto"/>
                <a:ea typeface="Roboto"/>
                <a:cs typeface="Roboto"/>
                <a:sym typeface="Roboto"/>
              </a:rPr>
              <a:t>W</a:t>
            </a:r>
            <a:r>
              <a:rPr baseline="-25000" i="1" lang="en">
                <a:latin typeface="Roboto"/>
                <a:ea typeface="Roboto"/>
                <a:cs typeface="Roboto"/>
                <a:sym typeface="Roboto"/>
              </a:rPr>
              <a:t>2</a:t>
            </a:r>
            <a:r>
              <a:rPr lang="en">
                <a:latin typeface="Roboto"/>
                <a:ea typeface="Roboto"/>
                <a:cs typeface="Roboto"/>
                <a:sym typeface="Roboto"/>
              </a:rPr>
              <a:t> </a:t>
            </a:r>
            <a:endParaRPr>
              <a:latin typeface="Roboto"/>
              <a:ea typeface="Roboto"/>
              <a:cs typeface="Roboto"/>
              <a:sym typeface="Roboto"/>
            </a:endParaRPr>
          </a:p>
        </p:txBody>
      </p:sp>
      <p:sp>
        <p:nvSpPr>
          <p:cNvPr id="406" name="Google Shape;406;p53"/>
          <p:cNvSpPr txBox="1"/>
          <p:nvPr/>
        </p:nvSpPr>
        <p:spPr>
          <a:xfrm>
            <a:off x="5743750" y="2090525"/>
            <a:ext cx="5961000" cy="69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407" name="Google Shape;407;p53"/>
          <p:cNvSpPr txBox="1"/>
          <p:nvPr/>
        </p:nvSpPr>
        <p:spPr>
          <a:xfrm>
            <a:off x="1672850" y="4257400"/>
            <a:ext cx="5961000" cy="69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FF9900"/>
              </a:solidFill>
              <a:latin typeface="Roboto"/>
              <a:ea typeface="Roboto"/>
              <a:cs typeface="Roboto"/>
              <a:sym typeface="Roboto"/>
            </a:endParaRPr>
          </a:p>
        </p:txBody>
      </p:sp>
      <p:pic>
        <p:nvPicPr>
          <p:cNvPr id="408" name="Google Shape;408;p53"/>
          <p:cNvPicPr preferRelativeResize="0"/>
          <p:nvPr/>
        </p:nvPicPr>
        <p:blipFill>
          <a:blip r:embed="rId3">
            <a:alphaModFix/>
          </a:blip>
          <a:stretch>
            <a:fillRect/>
          </a:stretch>
        </p:blipFill>
        <p:spPr>
          <a:xfrm>
            <a:off x="823923" y="2040135"/>
            <a:ext cx="6886150" cy="796175"/>
          </a:xfrm>
          <a:prstGeom prst="rect">
            <a:avLst/>
          </a:prstGeom>
          <a:noFill/>
          <a:ln>
            <a:noFill/>
          </a:ln>
        </p:spPr>
      </p:pic>
      <p:sp>
        <p:nvSpPr>
          <p:cNvPr id="409" name="Google Shape;409;p53"/>
          <p:cNvSpPr txBox="1"/>
          <p:nvPr/>
        </p:nvSpPr>
        <p:spPr>
          <a:xfrm>
            <a:off x="603175" y="3199150"/>
            <a:ext cx="7544400" cy="183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rgbClr val="FF9900"/>
                </a:solidFill>
                <a:latin typeface="Roboto"/>
                <a:ea typeface="Roboto"/>
                <a:cs typeface="Roboto"/>
                <a:sym typeface="Roboto"/>
              </a:rPr>
              <a:t>A high positive PMI between pairs of words means that they have a high semantic correlation</a:t>
            </a:r>
            <a:r>
              <a:rPr lang="en" sz="1500">
                <a:latin typeface="Roboto"/>
                <a:ea typeface="Roboto"/>
                <a:cs typeface="Roboto"/>
                <a:sym typeface="Roboto"/>
              </a:rPr>
              <a:t>, conversely we do not build edges between words with negative PMI. </a:t>
            </a:r>
            <a:endParaRPr sz="1500">
              <a:latin typeface="Roboto"/>
              <a:ea typeface="Roboto"/>
              <a:cs typeface="Roboto"/>
              <a:sym typeface="Roboto"/>
            </a:endParaRPr>
          </a:p>
          <a:p>
            <a:pPr indent="0" lvl="0" marL="0" rtl="0" algn="l">
              <a:spcBef>
                <a:spcPts val="0"/>
              </a:spcBef>
              <a:spcAft>
                <a:spcPts val="0"/>
              </a:spcAft>
              <a:buNone/>
            </a:pPr>
            <a:r>
              <a:t/>
            </a:r>
            <a:endParaRPr sz="1500">
              <a:latin typeface="Roboto"/>
              <a:ea typeface="Roboto"/>
              <a:cs typeface="Roboto"/>
              <a:sym typeface="Roboto"/>
            </a:endParaRPr>
          </a:p>
          <a:p>
            <a:pPr indent="0" lvl="0" marL="0" rtl="0" algn="l">
              <a:spcBef>
                <a:spcPts val="0"/>
              </a:spcBef>
              <a:spcAft>
                <a:spcPts val="0"/>
              </a:spcAft>
              <a:buNone/>
            </a:pPr>
            <a:r>
              <a:rPr lang="en" sz="1500">
                <a:latin typeface="Roboto"/>
                <a:ea typeface="Roboto"/>
                <a:cs typeface="Roboto"/>
                <a:sym typeface="Roboto"/>
              </a:rPr>
              <a:t>Overall, TF-IDF-weighted document-word edges capture </a:t>
            </a:r>
            <a:r>
              <a:rPr lang="en" sz="1500">
                <a:solidFill>
                  <a:srgbClr val="DD7E6B"/>
                </a:solidFill>
                <a:latin typeface="Roboto"/>
                <a:ea typeface="Roboto"/>
                <a:cs typeface="Roboto"/>
                <a:sym typeface="Roboto"/>
              </a:rPr>
              <a:t>within-document context</a:t>
            </a:r>
            <a:r>
              <a:rPr lang="en" sz="1500">
                <a:latin typeface="Roboto"/>
                <a:ea typeface="Roboto"/>
                <a:cs typeface="Roboto"/>
                <a:sym typeface="Roboto"/>
              </a:rPr>
              <a:t>, while PMI-weighted word-word edges (which can span across documents) capture </a:t>
            </a:r>
            <a:r>
              <a:rPr lang="en" sz="1500">
                <a:solidFill>
                  <a:srgbClr val="CC4125"/>
                </a:solidFill>
                <a:latin typeface="Roboto"/>
                <a:ea typeface="Roboto"/>
                <a:cs typeface="Roboto"/>
                <a:sym typeface="Roboto"/>
              </a:rPr>
              <a:t>across-document contexts.</a:t>
            </a:r>
            <a:endParaRPr sz="1500">
              <a:solidFill>
                <a:srgbClr val="CC4125"/>
              </a:solidFill>
              <a:latin typeface="Roboto"/>
              <a:ea typeface="Roboto"/>
              <a:cs typeface="Roboto"/>
              <a:sym typeface="Roboto"/>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p54"/>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PMI : Pointwise mutual Information</a:t>
            </a:r>
            <a:endParaRPr/>
          </a:p>
        </p:txBody>
      </p:sp>
      <p:sp>
        <p:nvSpPr>
          <p:cNvPr id="415" name="Google Shape;415;p54"/>
          <p:cNvSpPr txBox="1"/>
          <p:nvPr/>
        </p:nvSpPr>
        <p:spPr>
          <a:xfrm>
            <a:off x="5743750" y="2090525"/>
            <a:ext cx="5961000" cy="69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416" name="Google Shape;416;p54"/>
          <p:cNvSpPr txBox="1"/>
          <p:nvPr/>
        </p:nvSpPr>
        <p:spPr>
          <a:xfrm>
            <a:off x="1672850" y="4257400"/>
            <a:ext cx="5961000" cy="69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FF9900"/>
              </a:solidFill>
              <a:latin typeface="Roboto"/>
              <a:ea typeface="Roboto"/>
              <a:cs typeface="Roboto"/>
              <a:sym typeface="Roboto"/>
            </a:endParaRPr>
          </a:p>
        </p:txBody>
      </p:sp>
      <p:pic>
        <p:nvPicPr>
          <p:cNvPr id="417" name="Google Shape;417;p54"/>
          <p:cNvPicPr preferRelativeResize="0"/>
          <p:nvPr/>
        </p:nvPicPr>
        <p:blipFill>
          <a:blip r:embed="rId3">
            <a:alphaModFix/>
          </a:blip>
          <a:stretch>
            <a:fillRect/>
          </a:stretch>
        </p:blipFill>
        <p:spPr>
          <a:xfrm>
            <a:off x="932298" y="2278160"/>
            <a:ext cx="6886150" cy="796175"/>
          </a:xfrm>
          <a:prstGeom prst="rect">
            <a:avLst/>
          </a:prstGeom>
          <a:noFill/>
          <a:ln>
            <a:noFill/>
          </a:ln>
        </p:spPr>
      </p:pic>
      <p:sp>
        <p:nvSpPr>
          <p:cNvPr id="418" name="Google Shape;418;p54"/>
          <p:cNvSpPr txBox="1"/>
          <p:nvPr/>
        </p:nvSpPr>
        <p:spPr>
          <a:xfrm>
            <a:off x="603175" y="3632525"/>
            <a:ext cx="6403200" cy="139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500">
              <a:latin typeface="Roboto"/>
              <a:ea typeface="Roboto"/>
              <a:cs typeface="Roboto"/>
              <a:sym typeface="Roboto"/>
            </a:endParaRPr>
          </a:p>
        </p:txBody>
      </p:sp>
      <p:pic>
        <p:nvPicPr>
          <p:cNvPr id="419" name="Google Shape;419;p54"/>
          <p:cNvPicPr preferRelativeResize="0"/>
          <p:nvPr/>
        </p:nvPicPr>
        <p:blipFill>
          <a:blip r:embed="rId4">
            <a:alphaModFix/>
          </a:blip>
          <a:stretch>
            <a:fillRect/>
          </a:stretch>
        </p:blipFill>
        <p:spPr>
          <a:xfrm>
            <a:off x="373638" y="817738"/>
            <a:ext cx="8003470" cy="1023700"/>
          </a:xfrm>
          <a:prstGeom prst="rect">
            <a:avLst/>
          </a:prstGeom>
          <a:noFill/>
          <a:ln>
            <a:noFill/>
          </a:ln>
        </p:spPr>
      </p:pic>
      <p:pic>
        <p:nvPicPr>
          <p:cNvPr id="420" name="Google Shape;420;p54"/>
          <p:cNvPicPr preferRelativeResize="0"/>
          <p:nvPr/>
        </p:nvPicPr>
        <p:blipFill>
          <a:blip r:embed="rId5">
            <a:alphaModFix/>
          </a:blip>
          <a:stretch>
            <a:fillRect/>
          </a:stretch>
        </p:blipFill>
        <p:spPr>
          <a:xfrm>
            <a:off x="932300" y="3548062"/>
            <a:ext cx="6214300" cy="1566025"/>
          </a:xfrm>
          <a:prstGeom prst="rect">
            <a:avLst/>
          </a:prstGeom>
          <a:noFill/>
          <a:ln>
            <a:noFill/>
          </a:ln>
        </p:spPr>
      </p:pic>
      <p:cxnSp>
        <p:nvCxnSpPr>
          <p:cNvPr id="421" name="Google Shape;421;p54"/>
          <p:cNvCxnSpPr/>
          <p:nvPr/>
        </p:nvCxnSpPr>
        <p:spPr>
          <a:xfrm>
            <a:off x="4118950" y="1966325"/>
            <a:ext cx="10500" cy="217200"/>
          </a:xfrm>
          <a:prstGeom prst="straightConnector1">
            <a:avLst/>
          </a:prstGeom>
          <a:noFill/>
          <a:ln cap="flat" cmpd="sng" w="9525">
            <a:solidFill>
              <a:schemeClr val="dk2"/>
            </a:solidFill>
            <a:prstDash val="solid"/>
            <a:round/>
            <a:headEnd len="med" w="med" type="none"/>
            <a:tailEnd len="med" w="med" type="triangle"/>
          </a:ln>
        </p:spPr>
      </p:cxnSp>
      <p:cxnSp>
        <p:nvCxnSpPr>
          <p:cNvPr id="422" name="Google Shape;422;p54"/>
          <p:cNvCxnSpPr/>
          <p:nvPr/>
        </p:nvCxnSpPr>
        <p:spPr>
          <a:xfrm>
            <a:off x="4129300" y="3187525"/>
            <a:ext cx="0" cy="1863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sp>
        <p:nvSpPr>
          <p:cNvPr id="427" name="Google Shape;427;p55"/>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Building Heterogeneous Graph</a:t>
            </a:r>
            <a:endParaRPr/>
          </a:p>
        </p:txBody>
      </p:sp>
      <p:sp>
        <p:nvSpPr>
          <p:cNvPr id="428" name="Google Shape;428;p55"/>
          <p:cNvSpPr txBox="1"/>
          <p:nvPr/>
        </p:nvSpPr>
        <p:spPr>
          <a:xfrm>
            <a:off x="5743750" y="2090525"/>
            <a:ext cx="5961000" cy="69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429" name="Google Shape;429;p55"/>
          <p:cNvSpPr txBox="1"/>
          <p:nvPr/>
        </p:nvSpPr>
        <p:spPr>
          <a:xfrm>
            <a:off x="1672850" y="4257400"/>
            <a:ext cx="5961000" cy="69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FF9900"/>
              </a:solidFill>
              <a:latin typeface="Roboto"/>
              <a:ea typeface="Roboto"/>
              <a:cs typeface="Roboto"/>
              <a:sym typeface="Roboto"/>
            </a:endParaRPr>
          </a:p>
        </p:txBody>
      </p:sp>
      <p:sp>
        <p:nvSpPr>
          <p:cNvPr id="430" name="Google Shape;430;p55"/>
          <p:cNvSpPr txBox="1"/>
          <p:nvPr/>
        </p:nvSpPr>
        <p:spPr>
          <a:xfrm>
            <a:off x="603175" y="3632525"/>
            <a:ext cx="6403200" cy="139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500">
              <a:latin typeface="Roboto"/>
              <a:ea typeface="Roboto"/>
              <a:cs typeface="Roboto"/>
              <a:sym typeface="Roboto"/>
            </a:endParaRPr>
          </a:p>
        </p:txBody>
      </p:sp>
      <p:sp>
        <p:nvSpPr>
          <p:cNvPr id="431" name="Google Shape;431;p55"/>
          <p:cNvSpPr txBox="1"/>
          <p:nvPr/>
        </p:nvSpPr>
        <p:spPr>
          <a:xfrm>
            <a:off x="703750" y="921075"/>
            <a:ext cx="7803300" cy="69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A graph with two or more types of node and/or two or more types of edge is called heterogeneous.</a:t>
            </a:r>
            <a:endParaRPr>
              <a:latin typeface="Roboto"/>
              <a:ea typeface="Roboto"/>
              <a:cs typeface="Roboto"/>
              <a:sym typeface="Roboto"/>
            </a:endParaRPr>
          </a:p>
        </p:txBody>
      </p:sp>
      <p:pic>
        <p:nvPicPr>
          <p:cNvPr id="432" name="Google Shape;432;p55"/>
          <p:cNvPicPr preferRelativeResize="0"/>
          <p:nvPr/>
        </p:nvPicPr>
        <p:blipFill>
          <a:blip r:embed="rId3">
            <a:alphaModFix/>
          </a:blip>
          <a:stretch>
            <a:fillRect/>
          </a:stretch>
        </p:blipFill>
        <p:spPr>
          <a:xfrm>
            <a:off x="1621549" y="1489450"/>
            <a:ext cx="5581425" cy="2945275"/>
          </a:xfrm>
          <a:prstGeom prst="rect">
            <a:avLst/>
          </a:prstGeom>
          <a:noFill/>
          <a:ln>
            <a:noFill/>
          </a:ln>
        </p:spPr>
      </p:pic>
      <p:sp>
        <p:nvSpPr>
          <p:cNvPr id="433" name="Google Shape;433;p55"/>
          <p:cNvSpPr txBox="1"/>
          <p:nvPr/>
        </p:nvSpPr>
        <p:spPr>
          <a:xfrm>
            <a:off x="1842150" y="4532900"/>
            <a:ext cx="5961000" cy="69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Homogeneous Graph                                     Heterogeneous Graph</a:t>
            </a:r>
            <a:endParaRPr>
              <a:latin typeface="Roboto"/>
              <a:ea typeface="Roboto"/>
              <a:cs typeface="Roboto"/>
              <a:sym typeface="Roboto"/>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p56"/>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Building Heterogeneous Graph</a:t>
            </a:r>
            <a:endParaRPr/>
          </a:p>
        </p:txBody>
      </p:sp>
      <p:sp>
        <p:nvSpPr>
          <p:cNvPr id="439" name="Google Shape;439;p56"/>
          <p:cNvSpPr txBox="1"/>
          <p:nvPr/>
        </p:nvSpPr>
        <p:spPr>
          <a:xfrm>
            <a:off x="5743750" y="2090525"/>
            <a:ext cx="5961000" cy="69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440" name="Google Shape;440;p56"/>
          <p:cNvSpPr txBox="1"/>
          <p:nvPr/>
        </p:nvSpPr>
        <p:spPr>
          <a:xfrm>
            <a:off x="1672850" y="4257400"/>
            <a:ext cx="5961000" cy="69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FF9900"/>
              </a:solidFill>
              <a:latin typeface="Roboto"/>
              <a:ea typeface="Roboto"/>
              <a:cs typeface="Roboto"/>
              <a:sym typeface="Roboto"/>
            </a:endParaRPr>
          </a:p>
        </p:txBody>
      </p:sp>
      <p:sp>
        <p:nvSpPr>
          <p:cNvPr id="441" name="Google Shape;441;p56"/>
          <p:cNvSpPr txBox="1"/>
          <p:nvPr/>
        </p:nvSpPr>
        <p:spPr>
          <a:xfrm>
            <a:off x="603175" y="3632525"/>
            <a:ext cx="6403200" cy="139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500">
              <a:latin typeface="Roboto"/>
              <a:ea typeface="Roboto"/>
              <a:cs typeface="Roboto"/>
              <a:sym typeface="Roboto"/>
            </a:endParaRPr>
          </a:p>
        </p:txBody>
      </p:sp>
      <p:sp>
        <p:nvSpPr>
          <p:cNvPr id="442" name="Google Shape;442;p56"/>
          <p:cNvSpPr txBox="1"/>
          <p:nvPr/>
        </p:nvSpPr>
        <p:spPr>
          <a:xfrm>
            <a:off x="703750" y="921075"/>
            <a:ext cx="7803300" cy="69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443" name="Google Shape;443;p56"/>
          <p:cNvSpPr txBox="1"/>
          <p:nvPr/>
        </p:nvSpPr>
        <p:spPr>
          <a:xfrm>
            <a:off x="1842150" y="4532900"/>
            <a:ext cx="5961000" cy="69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444" name="Google Shape;444;p56"/>
          <p:cNvSpPr txBox="1"/>
          <p:nvPr/>
        </p:nvSpPr>
        <p:spPr>
          <a:xfrm>
            <a:off x="518250" y="926688"/>
            <a:ext cx="7338300" cy="85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200">
                <a:latin typeface="Roboto"/>
                <a:ea typeface="Roboto"/>
                <a:cs typeface="Roboto"/>
                <a:sym typeface="Roboto"/>
              </a:rPr>
              <a:t>We have converted the Text Data into Graph, Now what?</a:t>
            </a:r>
            <a:endParaRPr sz="2200">
              <a:latin typeface="Roboto"/>
              <a:ea typeface="Roboto"/>
              <a:cs typeface="Roboto"/>
              <a:sym typeface="Roboto"/>
            </a:endParaRPr>
          </a:p>
        </p:txBody>
      </p:sp>
      <p:sp>
        <p:nvSpPr>
          <p:cNvPr id="445" name="Google Shape;445;p56"/>
          <p:cNvSpPr txBox="1"/>
          <p:nvPr/>
        </p:nvSpPr>
        <p:spPr>
          <a:xfrm>
            <a:off x="518250" y="1616475"/>
            <a:ext cx="7338300" cy="85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500">
                <a:solidFill>
                  <a:srgbClr val="FF9900"/>
                </a:solidFill>
                <a:latin typeface="Roboto"/>
                <a:ea typeface="Roboto"/>
                <a:cs typeface="Roboto"/>
                <a:sym typeface="Roboto"/>
              </a:rPr>
              <a:t>Before feeding the data to GCN model, Let’s first understand the implementation of GCN..</a:t>
            </a:r>
            <a:endParaRPr sz="2500">
              <a:solidFill>
                <a:srgbClr val="FF9900"/>
              </a:solidFill>
              <a:latin typeface="Roboto"/>
              <a:ea typeface="Roboto"/>
              <a:cs typeface="Roboto"/>
              <a:sym typeface="Roboto"/>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sp>
        <p:nvSpPr>
          <p:cNvPr id="450" name="Google Shape;450;p57"/>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800"/>
              <a:t>Implementation of GCN</a:t>
            </a:r>
            <a:endParaRPr sz="2800"/>
          </a:p>
        </p:txBody>
      </p:sp>
      <p:sp>
        <p:nvSpPr>
          <p:cNvPr id="451" name="Google Shape;451;p57"/>
          <p:cNvSpPr txBox="1"/>
          <p:nvPr/>
        </p:nvSpPr>
        <p:spPr>
          <a:xfrm>
            <a:off x="1261650" y="4336550"/>
            <a:ext cx="6642600" cy="7749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t/>
            </a:r>
            <a:endParaRPr sz="1200">
              <a:latin typeface="Roboto"/>
              <a:ea typeface="Roboto"/>
              <a:cs typeface="Roboto"/>
              <a:sym typeface="Roboto"/>
            </a:endParaRPr>
          </a:p>
        </p:txBody>
      </p:sp>
      <p:pic>
        <p:nvPicPr>
          <p:cNvPr id="452" name="Google Shape;452;p57"/>
          <p:cNvPicPr preferRelativeResize="0"/>
          <p:nvPr/>
        </p:nvPicPr>
        <p:blipFill>
          <a:blip r:embed="rId3">
            <a:alphaModFix/>
          </a:blip>
          <a:stretch>
            <a:fillRect/>
          </a:stretch>
        </p:blipFill>
        <p:spPr>
          <a:xfrm>
            <a:off x="3826925" y="709750"/>
            <a:ext cx="5216154" cy="4340003"/>
          </a:xfrm>
          <a:prstGeom prst="rect">
            <a:avLst/>
          </a:prstGeom>
          <a:noFill/>
          <a:ln>
            <a:noFill/>
          </a:ln>
        </p:spPr>
      </p:pic>
      <p:pic>
        <p:nvPicPr>
          <p:cNvPr id="453" name="Google Shape;453;p57"/>
          <p:cNvPicPr preferRelativeResize="0"/>
          <p:nvPr/>
        </p:nvPicPr>
        <p:blipFill>
          <a:blip r:embed="rId4">
            <a:alphaModFix/>
          </a:blip>
          <a:stretch>
            <a:fillRect/>
          </a:stretch>
        </p:blipFill>
        <p:spPr>
          <a:xfrm>
            <a:off x="252525" y="2467225"/>
            <a:ext cx="3735467" cy="60270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sp>
        <p:nvSpPr>
          <p:cNvPr id="458" name="Google Shape;458;p58"/>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800"/>
              <a:t>Implementation of GCN</a:t>
            </a:r>
            <a:endParaRPr sz="2800"/>
          </a:p>
        </p:txBody>
      </p:sp>
      <p:sp>
        <p:nvSpPr>
          <p:cNvPr id="459" name="Google Shape;459;p58"/>
          <p:cNvSpPr txBox="1"/>
          <p:nvPr/>
        </p:nvSpPr>
        <p:spPr>
          <a:xfrm>
            <a:off x="1261650" y="4336550"/>
            <a:ext cx="6642600" cy="7749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t/>
            </a:r>
            <a:endParaRPr sz="1200">
              <a:latin typeface="Roboto"/>
              <a:ea typeface="Roboto"/>
              <a:cs typeface="Roboto"/>
              <a:sym typeface="Roboto"/>
            </a:endParaRPr>
          </a:p>
        </p:txBody>
      </p:sp>
      <p:pic>
        <p:nvPicPr>
          <p:cNvPr id="460" name="Google Shape;460;p58"/>
          <p:cNvPicPr preferRelativeResize="0"/>
          <p:nvPr/>
        </p:nvPicPr>
        <p:blipFill>
          <a:blip r:embed="rId3">
            <a:alphaModFix/>
          </a:blip>
          <a:stretch>
            <a:fillRect/>
          </a:stretch>
        </p:blipFill>
        <p:spPr>
          <a:xfrm>
            <a:off x="3826925" y="709750"/>
            <a:ext cx="5216154" cy="4340003"/>
          </a:xfrm>
          <a:prstGeom prst="rect">
            <a:avLst/>
          </a:prstGeom>
          <a:noFill/>
          <a:ln>
            <a:noFill/>
          </a:ln>
        </p:spPr>
      </p:pic>
      <p:pic>
        <p:nvPicPr>
          <p:cNvPr id="461" name="Google Shape;461;p58"/>
          <p:cNvPicPr preferRelativeResize="0"/>
          <p:nvPr/>
        </p:nvPicPr>
        <p:blipFill>
          <a:blip r:embed="rId4">
            <a:alphaModFix/>
          </a:blip>
          <a:stretch>
            <a:fillRect/>
          </a:stretch>
        </p:blipFill>
        <p:spPr>
          <a:xfrm>
            <a:off x="252525" y="2467225"/>
            <a:ext cx="3735467" cy="602700"/>
          </a:xfrm>
          <a:prstGeom prst="rect">
            <a:avLst/>
          </a:prstGeom>
          <a:noFill/>
          <a:ln>
            <a:noFill/>
          </a:ln>
        </p:spPr>
      </p:pic>
      <p:pic>
        <p:nvPicPr>
          <p:cNvPr id="462" name="Google Shape;462;p58"/>
          <p:cNvPicPr preferRelativeResize="0"/>
          <p:nvPr/>
        </p:nvPicPr>
        <p:blipFill>
          <a:blip r:embed="rId5">
            <a:alphaModFix/>
          </a:blip>
          <a:stretch>
            <a:fillRect/>
          </a:stretch>
        </p:blipFill>
        <p:spPr>
          <a:xfrm>
            <a:off x="3899725" y="779475"/>
            <a:ext cx="4981176" cy="4215048"/>
          </a:xfrm>
          <a:prstGeom prst="rect">
            <a:avLst/>
          </a:prstGeom>
          <a:noFill/>
          <a:ln>
            <a:noFill/>
          </a:ln>
        </p:spPr>
      </p:pic>
      <p:pic>
        <p:nvPicPr>
          <p:cNvPr id="463" name="Google Shape;463;p58"/>
          <p:cNvPicPr preferRelativeResize="0"/>
          <p:nvPr/>
        </p:nvPicPr>
        <p:blipFill>
          <a:blip r:embed="rId6">
            <a:alphaModFix/>
          </a:blip>
          <a:stretch>
            <a:fillRect/>
          </a:stretch>
        </p:blipFill>
        <p:spPr>
          <a:xfrm>
            <a:off x="330250" y="2516024"/>
            <a:ext cx="3496676" cy="542126"/>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sp>
        <p:nvSpPr>
          <p:cNvPr id="468" name="Google Shape;468;p59"/>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800"/>
              <a:t>Implementation of GCN</a:t>
            </a:r>
            <a:endParaRPr sz="2800"/>
          </a:p>
        </p:txBody>
      </p:sp>
      <p:sp>
        <p:nvSpPr>
          <p:cNvPr id="469" name="Google Shape;469;p59"/>
          <p:cNvSpPr txBox="1"/>
          <p:nvPr/>
        </p:nvSpPr>
        <p:spPr>
          <a:xfrm>
            <a:off x="1261650" y="4336550"/>
            <a:ext cx="6642600" cy="7749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t/>
            </a:r>
            <a:endParaRPr sz="1200">
              <a:latin typeface="Roboto"/>
              <a:ea typeface="Roboto"/>
              <a:cs typeface="Roboto"/>
              <a:sym typeface="Roboto"/>
            </a:endParaRPr>
          </a:p>
        </p:txBody>
      </p:sp>
      <p:pic>
        <p:nvPicPr>
          <p:cNvPr id="470" name="Google Shape;470;p59"/>
          <p:cNvPicPr preferRelativeResize="0"/>
          <p:nvPr/>
        </p:nvPicPr>
        <p:blipFill>
          <a:blip r:embed="rId3">
            <a:alphaModFix/>
          </a:blip>
          <a:stretch>
            <a:fillRect/>
          </a:stretch>
        </p:blipFill>
        <p:spPr>
          <a:xfrm>
            <a:off x="3826925" y="709750"/>
            <a:ext cx="5216154" cy="4340003"/>
          </a:xfrm>
          <a:prstGeom prst="rect">
            <a:avLst/>
          </a:prstGeom>
          <a:noFill/>
          <a:ln>
            <a:noFill/>
          </a:ln>
        </p:spPr>
      </p:pic>
      <p:pic>
        <p:nvPicPr>
          <p:cNvPr id="471" name="Google Shape;471;p59"/>
          <p:cNvPicPr preferRelativeResize="0"/>
          <p:nvPr/>
        </p:nvPicPr>
        <p:blipFill>
          <a:blip r:embed="rId4">
            <a:alphaModFix/>
          </a:blip>
          <a:stretch>
            <a:fillRect/>
          </a:stretch>
        </p:blipFill>
        <p:spPr>
          <a:xfrm>
            <a:off x="252525" y="2467225"/>
            <a:ext cx="3735467" cy="602700"/>
          </a:xfrm>
          <a:prstGeom prst="rect">
            <a:avLst/>
          </a:prstGeom>
          <a:noFill/>
          <a:ln>
            <a:noFill/>
          </a:ln>
        </p:spPr>
      </p:pic>
      <p:pic>
        <p:nvPicPr>
          <p:cNvPr id="472" name="Google Shape;472;p59"/>
          <p:cNvPicPr preferRelativeResize="0"/>
          <p:nvPr/>
        </p:nvPicPr>
        <p:blipFill>
          <a:blip r:embed="rId5">
            <a:alphaModFix/>
          </a:blip>
          <a:stretch>
            <a:fillRect/>
          </a:stretch>
        </p:blipFill>
        <p:spPr>
          <a:xfrm>
            <a:off x="3899725" y="779475"/>
            <a:ext cx="4981176" cy="4215048"/>
          </a:xfrm>
          <a:prstGeom prst="rect">
            <a:avLst/>
          </a:prstGeom>
          <a:noFill/>
          <a:ln>
            <a:noFill/>
          </a:ln>
        </p:spPr>
      </p:pic>
      <p:pic>
        <p:nvPicPr>
          <p:cNvPr id="473" name="Google Shape;473;p59"/>
          <p:cNvPicPr preferRelativeResize="0"/>
          <p:nvPr/>
        </p:nvPicPr>
        <p:blipFill>
          <a:blip r:embed="rId6">
            <a:alphaModFix/>
          </a:blip>
          <a:stretch>
            <a:fillRect/>
          </a:stretch>
        </p:blipFill>
        <p:spPr>
          <a:xfrm>
            <a:off x="330250" y="2516024"/>
            <a:ext cx="3496676" cy="542126"/>
          </a:xfrm>
          <a:prstGeom prst="rect">
            <a:avLst/>
          </a:prstGeom>
          <a:noFill/>
          <a:ln>
            <a:noFill/>
          </a:ln>
        </p:spPr>
      </p:pic>
      <p:pic>
        <p:nvPicPr>
          <p:cNvPr id="474" name="Google Shape;474;p59"/>
          <p:cNvPicPr preferRelativeResize="0"/>
          <p:nvPr/>
        </p:nvPicPr>
        <p:blipFill>
          <a:blip r:embed="rId7">
            <a:alphaModFix/>
          </a:blip>
          <a:stretch>
            <a:fillRect/>
          </a:stretch>
        </p:blipFill>
        <p:spPr>
          <a:xfrm>
            <a:off x="3902024" y="834700"/>
            <a:ext cx="5065964" cy="4215048"/>
          </a:xfrm>
          <a:prstGeom prst="rect">
            <a:avLst/>
          </a:prstGeom>
          <a:noFill/>
          <a:ln>
            <a:noFill/>
          </a:ln>
        </p:spPr>
      </p:pic>
      <p:pic>
        <p:nvPicPr>
          <p:cNvPr id="475" name="Google Shape;475;p59"/>
          <p:cNvPicPr preferRelativeResize="0"/>
          <p:nvPr/>
        </p:nvPicPr>
        <p:blipFill>
          <a:blip r:embed="rId8">
            <a:alphaModFix/>
          </a:blip>
          <a:stretch>
            <a:fillRect/>
          </a:stretch>
        </p:blipFill>
        <p:spPr>
          <a:xfrm>
            <a:off x="98250" y="2600789"/>
            <a:ext cx="3735475" cy="572431"/>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 name="Shape 479"/>
        <p:cNvGrpSpPr/>
        <p:nvPr/>
      </p:nvGrpSpPr>
      <p:grpSpPr>
        <a:xfrm>
          <a:off x="0" y="0"/>
          <a:ext cx="0" cy="0"/>
          <a:chOff x="0" y="0"/>
          <a:chExt cx="0" cy="0"/>
        </a:xfrm>
      </p:grpSpPr>
      <p:sp>
        <p:nvSpPr>
          <p:cNvPr id="480" name="Google Shape;480;p60"/>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800"/>
              <a:t>Implementation of GCN</a:t>
            </a:r>
            <a:endParaRPr sz="2800"/>
          </a:p>
        </p:txBody>
      </p:sp>
      <p:sp>
        <p:nvSpPr>
          <p:cNvPr id="481" name="Google Shape;481;p60"/>
          <p:cNvSpPr txBox="1"/>
          <p:nvPr/>
        </p:nvSpPr>
        <p:spPr>
          <a:xfrm>
            <a:off x="1261650" y="4336550"/>
            <a:ext cx="6642600" cy="7749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t/>
            </a:r>
            <a:endParaRPr sz="1200">
              <a:latin typeface="Roboto"/>
              <a:ea typeface="Roboto"/>
              <a:cs typeface="Roboto"/>
              <a:sym typeface="Roboto"/>
            </a:endParaRPr>
          </a:p>
        </p:txBody>
      </p:sp>
      <p:pic>
        <p:nvPicPr>
          <p:cNvPr id="482" name="Google Shape;482;p60"/>
          <p:cNvPicPr preferRelativeResize="0"/>
          <p:nvPr/>
        </p:nvPicPr>
        <p:blipFill>
          <a:blip r:embed="rId3">
            <a:alphaModFix/>
          </a:blip>
          <a:stretch>
            <a:fillRect/>
          </a:stretch>
        </p:blipFill>
        <p:spPr>
          <a:xfrm>
            <a:off x="3826925" y="709750"/>
            <a:ext cx="5216154" cy="4340003"/>
          </a:xfrm>
          <a:prstGeom prst="rect">
            <a:avLst/>
          </a:prstGeom>
          <a:noFill/>
          <a:ln>
            <a:noFill/>
          </a:ln>
        </p:spPr>
      </p:pic>
      <p:pic>
        <p:nvPicPr>
          <p:cNvPr id="483" name="Google Shape;483;p60"/>
          <p:cNvPicPr preferRelativeResize="0"/>
          <p:nvPr/>
        </p:nvPicPr>
        <p:blipFill>
          <a:blip r:embed="rId4">
            <a:alphaModFix/>
          </a:blip>
          <a:stretch>
            <a:fillRect/>
          </a:stretch>
        </p:blipFill>
        <p:spPr>
          <a:xfrm>
            <a:off x="3899725" y="779475"/>
            <a:ext cx="4981176" cy="4215048"/>
          </a:xfrm>
          <a:prstGeom prst="rect">
            <a:avLst/>
          </a:prstGeom>
          <a:noFill/>
          <a:ln>
            <a:noFill/>
          </a:ln>
        </p:spPr>
      </p:pic>
      <p:pic>
        <p:nvPicPr>
          <p:cNvPr id="484" name="Google Shape;484;p60"/>
          <p:cNvPicPr preferRelativeResize="0"/>
          <p:nvPr/>
        </p:nvPicPr>
        <p:blipFill>
          <a:blip r:embed="rId5">
            <a:alphaModFix/>
          </a:blip>
          <a:stretch>
            <a:fillRect/>
          </a:stretch>
        </p:blipFill>
        <p:spPr>
          <a:xfrm>
            <a:off x="3902024" y="834700"/>
            <a:ext cx="5065964" cy="4215048"/>
          </a:xfrm>
          <a:prstGeom prst="rect">
            <a:avLst/>
          </a:prstGeom>
          <a:noFill/>
          <a:ln>
            <a:noFill/>
          </a:ln>
        </p:spPr>
      </p:pic>
      <p:pic>
        <p:nvPicPr>
          <p:cNvPr id="485" name="Google Shape;485;p60"/>
          <p:cNvPicPr preferRelativeResize="0"/>
          <p:nvPr/>
        </p:nvPicPr>
        <p:blipFill>
          <a:blip r:embed="rId6">
            <a:alphaModFix/>
          </a:blip>
          <a:stretch>
            <a:fillRect/>
          </a:stretch>
        </p:blipFill>
        <p:spPr>
          <a:xfrm>
            <a:off x="3902024" y="1021400"/>
            <a:ext cx="4775199" cy="3973123"/>
          </a:xfrm>
          <a:prstGeom prst="rect">
            <a:avLst/>
          </a:prstGeom>
          <a:noFill/>
          <a:ln>
            <a:noFill/>
          </a:ln>
        </p:spPr>
      </p:pic>
      <p:pic>
        <p:nvPicPr>
          <p:cNvPr id="486" name="Google Shape;486;p60"/>
          <p:cNvPicPr preferRelativeResize="0"/>
          <p:nvPr/>
        </p:nvPicPr>
        <p:blipFill>
          <a:blip r:embed="rId7">
            <a:alphaModFix/>
          </a:blip>
          <a:stretch>
            <a:fillRect/>
          </a:stretch>
        </p:blipFill>
        <p:spPr>
          <a:xfrm>
            <a:off x="203925" y="2428550"/>
            <a:ext cx="3695803" cy="60270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sp>
        <p:nvSpPr>
          <p:cNvPr id="491" name="Google Shape;491;p61"/>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800"/>
              <a:t>Implementation of GCN</a:t>
            </a:r>
            <a:endParaRPr sz="2800"/>
          </a:p>
        </p:txBody>
      </p:sp>
      <p:sp>
        <p:nvSpPr>
          <p:cNvPr id="492" name="Google Shape;492;p61"/>
          <p:cNvSpPr txBox="1"/>
          <p:nvPr/>
        </p:nvSpPr>
        <p:spPr>
          <a:xfrm>
            <a:off x="1261650" y="4336550"/>
            <a:ext cx="6642600" cy="7749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t/>
            </a:r>
            <a:endParaRPr sz="1200">
              <a:latin typeface="Roboto"/>
              <a:ea typeface="Roboto"/>
              <a:cs typeface="Roboto"/>
              <a:sym typeface="Roboto"/>
            </a:endParaRPr>
          </a:p>
        </p:txBody>
      </p:sp>
      <p:sp>
        <p:nvSpPr>
          <p:cNvPr id="493" name="Google Shape;493;p61"/>
          <p:cNvSpPr txBox="1"/>
          <p:nvPr/>
        </p:nvSpPr>
        <p:spPr>
          <a:xfrm>
            <a:off x="842400" y="1476975"/>
            <a:ext cx="7338300" cy="85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Jupyter Notebook : 2 Demo of Sentiment Analysis with GCN </a:t>
            </a:r>
            <a:endParaRPr>
              <a:latin typeface="Roboto"/>
              <a:ea typeface="Roboto"/>
              <a:cs typeface="Roboto"/>
              <a:sym typeface="Robo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07CDC"/>
        </a:solidFill>
      </p:bgPr>
    </p:bg>
    <p:spTree>
      <p:nvGrpSpPr>
        <p:cNvPr id="103" name="Shape 103"/>
        <p:cNvGrpSpPr/>
        <p:nvPr/>
      </p:nvGrpSpPr>
      <p:grpSpPr>
        <a:xfrm>
          <a:off x="0" y="0"/>
          <a:ext cx="0" cy="0"/>
          <a:chOff x="0" y="0"/>
          <a:chExt cx="0" cy="0"/>
        </a:xfrm>
      </p:grpSpPr>
      <p:sp>
        <p:nvSpPr>
          <p:cNvPr id="104" name="Google Shape;104;p17"/>
          <p:cNvSpPr txBox="1"/>
          <p:nvPr>
            <p:ph type="title"/>
          </p:nvPr>
        </p:nvSpPr>
        <p:spPr>
          <a:xfrm>
            <a:off x="210050" y="794550"/>
            <a:ext cx="7122000" cy="738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900"/>
              <a:t>Why NLP on Graphs?</a:t>
            </a:r>
            <a:endParaRPr sz="3900"/>
          </a:p>
          <a:p>
            <a:pPr indent="0" lvl="0" marL="0" rtl="0" algn="l">
              <a:spcBef>
                <a:spcPts val="0"/>
              </a:spcBef>
              <a:spcAft>
                <a:spcPts val="0"/>
              </a:spcAft>
              <a:buNone/>
            </a:pPr>
            <a:r>
              <a:t/>
            </a:r>
            <a:endParaRPr sz="1700"/>
          </a:p>
          <a:p>
            <a:pPr indent="0" lvl="0" marL="0" rtl="0" algn="l">
              <a:lnSpc>
                <a:spcPct val="115000"/>
              </a:lnSpc>
              <a:spcBef>
                <a:spcPts val="0"/>
              </a:spcBef>
              <a:spcAft>
                <a:spcPts val="0"/>
              </a:spcAft>
              <a:buNone/>
            </a:pPr>
            <a:r>
              <a:t/>
            </a:r>
            <a:endParaRPr sz="2500"/>
          </a:p>
          <a:p>
            <a:pPr indent="0" lvl="0" marL="457200" rtl="0" algn="l">
              <a:lnSpc>
                <a:spcPct val="115000"/>
              </a:lnSpc>
              <a:spcBef>
                <a:spcPts val="0"/>
              </a:spcBef>
              <a:spcAft>
                <a:spcPts val="0"/>
              </a:spcAft>
              <a:buNone/>
            </a:pPr>
            <a:r>
              <a:t/>
            </a:r>
            <a:endParaRPr/>
          </a:p>
        </p:txBody>
      </p:sp>
      <p:sp>
        <p:nvSpPr>
          <p:cNvPr id="105" name="Google Shape;105;p17"/>
          <p:cNvSpPr txBox="1"/>
          <p:nvPr/>
        </p:nvSpPr>
        <p:spPr>
          <a:xfrm>
            <a:off x="1003575" y="4287600"/>
            <a:ext cx="7337400" cy="85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106" name="Google Shape;106;p17"/>
          <p:cNvSpPr txBox="1"/>
          <p:nvPr/>
        </p:nvSpPr>
        <p:spPr>
          <a:xfrm>
            <a:off x="487850" y="4406825"/>
            <a:ext cx="7337400" cy="85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3F3F3"/>
                </a:solidFill>
                <a:latin typeface="Roboto"/>
                <a:ea typeface="Roboto"/>
                <a:cs typeface="Roboto"/>
                <a:sym typeface="Roboto"/>
              </a:rPr>
              <a:t>[ Pal, Ankit et al. “Multi-Label Text Classification </a:t>
            </a:r>
            <a:endParaRPr>
              <a:solidFill>
                <a:srgbClr val="F3F3F3"/>
              </a:solidFill>
              <a:latin typeface="Roboto"/>
              <a:ea typeface="Roboto"/>
              <a:cs typeface="Roboto"/>
              <a:sym typeface="Roboto"/>
            </a:endParaRPr>
          </a:p>
          <a:p>
            <a:pPr indent="0" lvl="0" marL="0" rtl="0" algn="l">
              <a:spcBef>
                <a:spcPts val="0"/>
              </a:spcBef>
              <a:spcAft>
                <a:spcPts val="0"/>
              </a:spcAft>
              <a:buNone/>
            </a:pPr>
            <a:r>
              <a:rPr lang="en">
                <a:solidFill>
                  <a:srgbClr val="F3F3F3"/>
                </a:solidFill>
                <a:latin typeface="Roboto"/>
                <a:ea typeface="Roboto"/>
                <a:cs typeface="Roboto"/>
                <a:sym typeface="Roboto"/>
              </a:rPr>
              <a:t>using Attention-based Graph </a:t>
            </a:r>
            <a:endParaRPr>
              <a:solidFill>
                <a:srgbClr val="F3F3F3"/>
              </a:solidFill>
              <a:latin typeface="Roboto"/>
              <a:ea typeface="Roboto"/>
              <a:cs typeface="Roboto"/>
              <a:sym typeface="Roboto"/>
            </a:endParaRPr>
          </a:p>
          <a:p>
            <a:pPr indent="0" lvl="0" marL="0" rtl="0" algn="l">
              <a:spcBef>
                <a:spcPts val="0"/>
              </a:spcBef>
              <a:spcAft>
                <a:spcPts val="0"/>
              </a:spcAft>
              <a:buNone/>
            </a:pPr>
            <a:r>
              <a:rPr lang="en">
                <a:solidFill>
                  <a:srgbClr val="F3F3F3"/>
                </a:solidFill>
                <a:latin typeface="Roboto"/>
                <a:ea typeface="Roboto"/>
                <a:cs typeface="Roboto"/>
                <a:sym typeface="Roboto"/>
              </a:rPr>
              <a:t>Neural Network.” ICAART (2020)]</a:t>
            </a:r>
            <a:endParaRPr>
              <a:solidFill>
                <a:srgbClr val="F3F3F3"/>
              </a:solidFill>
              <a:latin typeface="Roboto"/>
              <a:ea typeface="Roboto"/>
              <a:cs typeface="Roboto"/>
              <a:sym typeface="Roboto"/>
            </a:endParaRPr>
          </a:p>
        </p:txBody>
      </p:sp>
      <p:pic>
        <p:nvPicPr>
          <p:cNvPr id="107" name="Google Shape;107;p17"/>
          <p:cNvPicPr preferRelativeResize="0"/>
          <p:nvPr/>
        </p:nvPicPr>
        <p:blipFill>
          <a:blip r:embed="rId3">
            <a:alphaModFix/>
          </a:blip>
          <a:stretch>
            <a:fillRect/>
          </a:stretch>
        </p:blipFill>
        <p:spPr>
          <a:xfrm>
            <a:off x="1003575" y="988150"/>
            <a:ext cx="2108150" cy="3299450"/>
          </a:xfrm>
          <a:prstGeom prst="rect">
            <a:avLst/>
          </a:prstGeom>
          <a:noFill/>
          <a:ln>
            <a:noFill/>
          </a:ln>
        </p:spPr>
      </p:pic>
      <p:pic>
        <p:nvPicPr>
          <p:cNvPr id="108" name="Google Shape;108;p17"/>
          <p:cNvPicPr preferRelativeResize="0"/>
          <p:nvPr/>
        </p:nvPicPr>
        <p:blipFill>
          <a:blip r:embed="rId4">
            <a:alphaModFix/>
          </a:blip>
          <a:stretch>
            <a:fillRect/>
          </a:stretch>
        </p:blipFill>
        <p:spPr>
          <a:xfrm>
            <a:off x="6073600" y="988150"/>
            <a:ext cx="2444025" cy="3299450"/>
          </a:xfrm>
          <a:prstGeom prst="rect">
            <a:avLst/>
          </a:prstGeom>
          <a:noFill/>
          <a:ln>
            <a:noFill/>
          </a:ln>
        </p:spPr>
      </p:pic>
      <p:sp>
        <p:nvSpPr>
          <p:cNvPr id="109" name="Google Shape;109;p17"/>
          <p:cNvSpPr txBox="1"/>
          <p:nvPr/>
        </p:nvSpPr>
        <p:spPr>
          <a:xfrm>
            <a:off x="5951950" y="4468825"/>
            <a:ext cx="7337400" cy="85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3F3F3"/>
                </a:solidFill>
                <a:latin typeface="Roboto"/>
                <a:ea typeface="Roboto"/>
                <a:cs typeface="Roboto"/>
                <a:sym typeface="Roboto"/>
              </a:rPr>
              <a:t>[ Text-GCN, Yao et al., 2019 ]</a:t>
            </a:r>
            <a:endParaRPr>
              <a:solidFill>
                <a:srgbClr val="F3F3F3"/>
              </a:solidFill>
              <a:latin typeface="Roboto"/>
              <a:ea typeface="Roboto"/>
              <a:cs typeface="Roboto"/>
              <a:sym typeface="Roboto"/>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sp>
        <p:nvSpPr>
          <p:cNvPr id="498" name="Google Shape;498;p62"/>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800"/>
              <a:t>Applications</a:t>
            </a:r>
            <a:endParaRPr sz="2800"/>
          </a:p>
          <a:p>
            <a:pPr indent="0" lvl="0" marL="0" rtl="0" algn="l">
              <a:spcBef>
                <a:spcPts val="0"/>
              </a:spcBef>
              <a:spcAft>
                <a:spcPts val="0"/>
              </a:spcAft>
              <a:buNone/>
            </a:pPr>
            <a:r>
              <a:rPr lang="en" sz="2800"/>
              <a:t>MAGNET: Multi-Label Text Classification using Attention-based Graph Neural Network</a:t>
            </a:r>
            <a:endParaRPr sz="2800"/>
          </a:p>
        </p:txBody>
      </p:sp>
      <p:sp>
        <p:nvSpPr>
          <p:cNvPr id="499" name="Google Shape;499;p62"/>
          <p:cNvSpPr txBox="1"/>
          <p:nvPr/>
        </p:nvSpPr>
        <p:spPr>
          <a:xfrm>
            <a:off x="183575" y="2100200"/>
            <a:ext cx="6642600" cy="774900"/>
          </a:xfrm>
          <a:prstGeom prst="rect">
            <a:avLst/>
          </a:prstGeom>
          <a:noFill/>
          <a:ln>
            <a:noFill/>
          </a:ln>
        </p:spPr>
        <p:txBody>
          <a:bodyPr anchorCtr="0" anchor="t" bIns="91425" lIns="91425" spcFirstLastPara="1" rIns="91425" wrap="square" tIns="91425">
            <a:noAutofit/>
          </a:bodyPr>
          <a:lstStyle/>
          <a:p>
            <a:pPr indent="0" lvl="0" marL="457200" rtl="0" algn="l">
              <a:lnSpc>
                <a:spcPct val="150000"/>
              </a:lnSpc>
              <a:spcBef>
                <a:spcPts val="0"/>
              </a:spcBef>
              <a:spcAft>
                <a:spcPts val="0"/>
              </a:spcAft>
              <a:buNone/>
            </a:pPr>
            <a:r>
              <a:rPr b="1" lang="en" sz="1700">
                <a:latin typeface="Roboto"/>
                <a:ea typeface="Roboto"/>
                <a:cs typeface="Roboto"/>
                <a:sym typeface="Roboto"/>
              </a:rPr>
              <a:t>Key Points of Research Paper</a:t>
            </a:r>
            <a:endParaRPr b="1" sz="1700">
              <a:latin typeface="Roboto"/>
              <a:ea typeface="Roboto"/>
              <a:cs typeface="Roboto"/>
              <a:sym typeface="Roboto"/>
            </a:endParaRPr>
          </a:p>
          <a:p>
            <a:pPr indent="-304800" lvl="0" marL="457200" rtl="0" algn="l">
              <a:lnSpc>
                <a:spcPct val="150000"/>
              </a:lnSpc>
              <a:spcBef>
                <a:spcPts val="0"/>
              </a:spcBef>
              <a:spcAft>
                <a:spcPts val="0"/>
              </a:spcAft>
              <a:buSzPts val="1200"/>
              <a:buFont typeface="Roboto"/>
              <a:buChar char="●"/>
            </a:pPr>
            <a:r>
              <a:rPr lang="en" sz="1200">
                <a:latin typeface="Roboto"/>
                <a:ea typeface="Roboto"/>
                <a:cs typeface="Roboto"/>
                <a:sym typeface="Roboto"/>
              </a:rPr>
              <a:t>Using Graph Attention Network (GAT) as Feature extractor</a:t>
            </a:r>
            <a:endParaRPr sz="1200">
              <a:latin typeface="Roboto"/>
              <a:ea typeface="Roboto"/>
              <a:cs typeface="Roboto"/>
              <a:sym typeface="Roboto"/>
            </a:endParaRPr>
          </a:p>
          <a:p>
            <a:pPr indent="-304800" lvl="0" marL="457200" rtl="0" algn="l">
              <a:lnSpc>
                <a:spcPct val="150000"/>
              </a:lnSpc>
              <a:spcBef>
                <a:spcPts val="0"/>
              </a:spcBef>
              <a:spcAft>
                <a:spcPts val="0"/>
              </a:spcAft>
              <a:buSzPts val="1200"/>
              <a:buFont typeface="Roboto"/>
              <a:buChar char="●"/>
            </a:pPr>
            <a:r>
              <a:rPr lang="en" sz="1200">
                <a:latin typeface="Roboto"/>
                <a:ea typeface="Roboto"/>
                <a:cs typeface="Roboto"/>
                <a:sym typeface="Roboto"/>
              </a:rPr>
              <a:t>Constructing</a:t>
            </a:r>
            <a:r>
              <a:rPr lang="en" sz="1200">
                <a:latin typeface="Roboto"/>
                <a:ea typeface="Roboto"/>
                <a:cs typeface="Roboto"/>
                <a:sym typeface="Roboto"/>
              </a:rPr>
              <a:t> a graph between labels of dataset</a:t>
            </a:r>
            <a:endParaRPr sz="1200">
              <a:latin typeface="Roboto"/>
              <a:ea typeface="Roboto"/>
              <a:cs typeface="Roboto"/>
              <a:sym typeface="Roboto"/>
            </a:endParaRPr>
          </a:p>
          <a:p>
            <a:pPr indent="-304800" lvl="0" marL="457200" rtl="0" algn="l">
              <a:lnSpc>
                <a:spcPct val="150000"/>
              </a:lnSpc>
              <a:spcBef>
                <a:spcPts val="0"/>
              </a:spcBef>
              <a:spcAft>
                <a:spcPts val="0"/>
              </a:spcAft>
              <a:buSzPts val="1200"/>
              <a:buFont typeface="Roboto"/>
              <a:buChar char="●"/>
            </a:pPr>
            <a:r>
              <a:rPr lang="en" sz="1200">
                <a:latin typeface="Roboto"/>
                <a:ea typeface="Roboto"/>
                <a:cs typeface="Roboto"/>
                <a:sym typeface="Roboto"/>
              </a:rPr>
              <a:t>The graph attention network uses a feature matrix and a</a:t>
            </a:r>
            <a:endParaRPr sz="1200">
              <a:latin typeface="Roboto"/>
              <a:ea typeface="Roboto"/>
              <a:cs typeface="Roboto"/>
              <a:sym typeface="Roboto"/>
            </a:endParaRPr>
          </a:p>
          <a:p>
            <a:pPr indent="0" lvl="0" marL="457200" rtl="0" algn="l">
              <a:lnSpc>
                <a:spcPct val="150000"/>
              </a:lnSpc>
              <a:spcBef>
                <a:spcPts val="0"/>
              </a:spcBef>
              <a:spcAft>
                <a:spcPts val="0"/>
              </a:spcAft>
              <a:buNone/>
            </a:pPr>
            <a:r>
              <a:rPr lang="en" sz="1200">
                <a:latin typeface="Roboto"/>
                <a:ea typeface="Roboto"/>
                <a:cs typeface="Roboto"/>
                <a:sym typeface="Roboto"/>
              </a:rPr>
              <a:t>correlation matrix to capture and explore the crucial </a:t>
            </a:r>
            <a:endParaRPr sz="1200">
              <a:latin typeface="Roboto"/>
              <a:ea typeface="Roboto"/>
              <a:cs typeface="Roboto"/>
              <a:sym typeface="Roboto"/>
            </a:endParaRPr>
          </a:p>
          <a:p>
            <a:pPr indent="0" lvl="0" marL="457200" rtl="0" algn="l">
              <a:lnSpc>
                <a:spcPct val="150000"/>
              </a:lnSpc>
              <a:spcBef>
                <a:spcPts val="0"/>
              </a:spcBef>
              <a:spcAft>
                <a:spcPts val="0"/>
              </a:spcAft>
              <a:buNone/>
            </a:pPr>
            <a:r>
              <a:rPr lang="en" sz="1200">
                <a:latin typeface="Roboto"/>
                <a:ea typeface="Roboto"/>
                <a:cs typeface="Roboto"/>
                <a:sym typeface="Roboto"/>
              </a:rPr>
              <a:t>dependencies between the labels.</a:t>
            </a:r>
            <a:endParaRPr sz="1200">
              <a:latin typeface="Roboto"/>
              <a:ea typeface="Roboto"/>
              <a:cs typeface="Roboto"/>
              <a:sym typeface="Roboto"/>
            </a:endParaRPr>
          </a:p>
          <a:p>
            <a:pPr indent="-304800" lvl="0" marL="457200" rtl="0" algn="l">
              <a:lnSpc>
                <a:spcPct val="150000"/>
              </a:lnSpc>
              <a:spcBef>
                <a:spcPts val="0"/>
              </a:spcBef>
              <a:spcAft>
                <a:spcPts val="0"/>
              </a:spcAft>
              <a:buSzPts val="1200"/>
              <a:buFont typeface="Roboto"/>
              <a:buChar char="●"/>
            </a:pPr>
            <a:r>
              <a:rPr lang="en" sz="1200">
                <a:latin typeface="Roboto"/>
                <a:ea typeface="Roboto"/>
                <a:cs typeface="Roboto"/>
                <a:sym typeface="Roboto"/>
              </a:rPr>
              <a:t>The generated classifiers are applied to sentence feature </a:t>
            </a:r>
            <a:endParaRPr sz="1200">
              <a:latin typeface="Roboto"/>
              <a:ea typeface="Roboto"/>
              <a:cs typeface="Roboto"/>
              <a:sym typeface="Roboto"/>
            </a:endParaRPr>
          </a:p>
          <a:p>
            <a:pPr indent="0" lvl="0" marL="457200" rtl="0" algn="l">
              <a:lnSpc>
                <a:spcPct val="150000"/>
              </a:lnSpc>
              <a:spcBef>
                <a:spcPts val="0"/>
              </a:spcBef>
              <a:spcAft>
                <a:spcPts val="0"/>
              </a:spcAft>
              <a:buNone/>
            </a:pPr>
            <a:r>
              <a:rPr lang="en" sz="1200">
                <a:latin typeface="Roboto"/>
                <a:ea typeface="Roboto"/>
                <a:cs typeface="Roboto"/>
                <a:sym typeface="Roboto"/>
              </a:rPr>
              <a:t>vectors obtained from the text feature extraction network</a:t>
            </a:r>
            <a:endParaRPr sz="1200">
              <a:latin typeface="Roboto"/>
              <a:ea typeface="Roboto"/>
              <a:cs typeface="Roboto"/>
              <a:sym typeface="Roboto"/>
            </a:endParaRPr>
          </a:p>
          <a:p>
            <a:pPr indent="0" lvl="0" marL="457200" rtl="0" algn="l">
              <a:lnSpc>
                <a:spcPct val="150000"/>
              </a:lnSpc>
              <a:spcBef>
                <a:spcPts val="0"/>
              </a:spcBef>
              <a:spcAft>
                <a:spcPts val="0"/>
              </a:spcAft>
              <a:buNone/>
            </a:pPr>
            <a:r>
              <a:rPr lang="en" sz="1200">
                <a:latin typeface="Roboto"/>
                <a:ea typeface="Roboto"/>
                <a:cs typeface="Roboto"/>
                <a:sym typeface="Roboto"/>
              </a:rPr>
              <a:t>(BiLSTM)  to enable end-to-end training.</a:t>
            </a:r>
            <a:endParaRPr sz="1200">
              <a:latin typeface="Roboto"/>
              <a:ea typeface="Roboto"/>
              <a:cs typeface="Roboto"/>
              <a:sym typeface="Roboto"/>
            </a:endParaRPr>
          </a:p>
        </p:txBody>
      </p:sp>
      <p:pic>
        <p:nvPicPr>
          <p:cNvPr id="500" name="Google Shape;500;p62"/>
          <p:cNvPicPr preferRelativeResize="0"/>
          <p:nvPr/>
        </p:nvPicPr>
        <p:blipFill>
          <a:blip r:embed="rId3">
            <a:alphaModFix/>
          </a:blip>
          <a:stretch>
            <a:fillRect/>
          </a:stretch>
        </p:blipFill>
        <p:spPr>
          <a:xfrm>
            <a:off x="4912850" y="1949000"/>
            <a:ext cx="4053825" cy="3007475"/>
          </a:xfrm>
          <a:prstGeom prst="rect">
            <a:avLst/>
          </a:prstGeom>
          <a:noFill/>
          <a:ln>
            <a:noFill/>
          </a:ln>
        </p:spPr>
      </p:pic>
      <p:pic>
        <p:nvPicPr>
          <p:cNvPr id="501" name="Google Shape;501;p62"/>
          <p:cNvPicPr preferRelativeResize="0"/>
          <p:nvPr/>
        </p:nvPicPr>
        <p:blipFill>
          <a:blip r:embed="rId4">
            <a:alphaModFix/>
          </a:blip>
          <a:stretch>
            <a:fillRect/>
          </a:stretch>
        </p:blipFill>
        <p:spPr>
          <a:xfrm>
            <a:off x="4785125" y="1962100"/>
            <a:ext cx="4181549" cy="2981274"/>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5" name="Shape 505"/>
        <p:cNvGrpSpPr/>
        <p:nvPr/>
      </p:nvGrpSpPr>
      <p:grpSpPr>
        <a:xfrm>
          <a:off x="0" y="0"/>
          <a:ext cx="0" cy="0"/>
          <a:chOff x="0" y="0"/>
          <a:chExt cx="0" cy="0"/>
        </a:xfrm>
      </p:grpSpPr>
      <p:sp>
        <p:nvSpPr>
          <p:cNvPr id="506" name="Google Shape;506;p63"/>
          <p:cNvSpPr txBox="1"/>
          <p:nvPr>
            <p:ph type="title"/>
          </p:nvPr>
        </p:nvSpPr>
        <p:spPr>
          <a:xfrm>
            <a:off x="525750" y="991650"/>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 sz="1800"/>
              <a:t>Why Graph network for Multi-Label Classification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t/>
            </a:r>
            <a:endParaRPr sz="2800"/>
          </a:p>
        </p:txBody>
      </p:sp>
      <p:sp>
        <p:nvSpPr>
          <p:cNvPr id="507" name="Google Shape;507;p63"/>
          <p:cNvSpPr txBox="1"/>
          <p:nvPr/>
        </p:nvSpPr>
        <p:spPr>
          <a:xfrm>
            <a:off x="471900" y="1759350"/>
            <a:ext cx="8511900" cy="574500"/>
          </a:xfrm>
          <a:prstGeom prst="rect">
            <a:avLst/>
          </a:prstGeom>
          <a:noFill/>
          <a:ln>
            <a:noFill/>
          </a:ln>
        </p:spPr>
        <p:txBody>
          <a:bodyPr anchorCtr="0" anchor="t" bIns="91425" lIns="91425" spcFirstLastPara="1" rIns="91425" wrap="square" tIns="91425">
            <a:noAutofit/>
          </a:bodyPr>
          <a:lstStyle/>
          <a:p>
            <a:pPr indent="-171450" lvl="0" marL="285750" rtl="0" algn="l">
              <a:spcBef>
                <a:spcPts val="0"/>
              </a:spcBef>
              <a:spcAft>
                <a:spcPts val="0"/>
              </a:spcAft>
              <a:buClr>
                <a:srgbClr val="333333"/>
              </a:buClr>
              <a:buSzPts val="1800"/>
              <a:buFont typeface="Arial"/>
              <a:buNone/>
            </a:pPr>
            <a:r>
              <a:rPr lang="en" sz="1500">
                <a:solidFill>
                  <a:srgbClr val="333333"/>
                </a:solidFill>
                <a:latin typeface="Calibri"/>
                <a:ea typeface="Calibri"/>
                <a:cs typeface="Calibri"/>
                <a:sym typeface="Calibri"/>
              </a:rPr>
              <a:t>Conventional classification approaches assume that instances are </a:t>
            </a:r>
            <a:r>
              <a:rPr lang="en" sz="1500">
                <a:solidFill>
                  <a:srgbClr val="CC0000"/>
                </a:solidFill>
                <a:latin typeface="Calibri"/>
                <a:ea typeface="Calibri"/>
                <a:cs typeface="Calibri"/>
                <a:sym typeface="Calibri"/>
              </a:rPr>
              <a:t>independent</a:t>
            </a:r>
            <a:r>
              <a:rPr lang="en" sz="1500">
                <a:solidFill>
                  <a:srgbClr val="333333"/>
                </a:solidFill>
                <a:latin typeface="Calibri"/>
                <a:ea typeface="Calibri"/>
                <a:cs typeface="Calibri"/>
                <a:sym typeface="Calibri"/>
              </a:rPr>
              <a:t> identically distributed</a:t>
            </a:r>
            <a:r>
              <a:rPr lang="en" sz="2400">
                <a:solidFill>
                  <a:srgbClr val="333333"/>
                </a:solidFill>
                <a:latin typeface="Calibri"/>
                <a:ea typeface="Calibri"/>
                <a:cs typeface="Calibri"/>
                <a:sym typeface="Calibri"/>
              </a:rPr>
              <a:t> </a:t>
            </a:r>
            <a:endParaRPr sz="1200">
              <a:latin typeface="Roboto"/>
              <a:ea typeface="Roboto"/>
              <a:cs typeface="Roboto"/>
              <a:sym typeface="Roboto"/>
            </a:endParaRPr>
          </a:p>
        </p:txBody>
      </p:sp>
      <p:pic>
        <p:nvPicPr>
          <p:cNvPr id="508" name="Google Shape;508;p63"/>
          <p:cNvPicPr preferRelativeResize="0"/>
          <p:nvPr/>
        </p:nvPicPr>
        <p:blipFill>
          <a:blip r:embed="rId3">
            <a:alphaModFix/>
          </a:blip>
          <a:stretch>
            <a:fillRect/>
          </a:stretch>
        </p:blipFill>
        <p:spPr>
          <a:xfrm>
            <a:off x="4105750" y="2333725"/>
            <a:ext cx="2817776" cy="1051750"/>
          </a:xfrm>
          <a:prstGeom prst="rect">
            <a:avLst/>
          </a:prstGeom>
          <a:noFill/>
          <a:ln>
            <a:noFill/>
          </a:ln>
        </p:spPr>
      </p:pic>
      <p:sp>
        <p:nvSpPr>
          <p:cNvPr id="509" name="Google Shape;509;p63"/>
          <p:cNvSpPr txBox="1"/>
          <p:nvPr/>
        </p:nvSpPr>
        <p:spPr>
          <a:xfrm>
            <a:off x="289800" y="3549700"/>
            <a:ext cx="8694000" cy="2794200"/>
          </a:xfrm>
          <a:prstGeom prst="rect">
            <a:avLst/>
          </a:prstGeom>
          <a:noFill/>
          <a:ln>
            <a:noFill/>
          </a:ln>
        </p:spPr>
        <p:txBody>
          <a:bodyPr anchorCtr="0" anchor="t" bIns="91425" lIns="91425" spcFirstLastPara="1" rIns="91425" wrap="square" tIns="91425">
            <a:noAutofit/>
          </a:bodyPr>
          <a:lstStyle/>
          <a:p>
            <a:pPr indent="-171450" lvl="0" marL="285750" rtl="0" algn="l">
              <a:spcBef>
                <a:spcPts val="0"/>
              </a:spcBef>
              <a:spcAft>
                <a:spcPts val="0"/>
              </a:spcAft>
              <a:buNone/>
            </a:pPr>
            <a:r>
              <a:rPr lang="en" sz="1500">
                <a:solidFill>
                  <a:srgbClr val="333333"/>
                </a:solidFill>
                <a:latin typeface="Calibri"/>
                <a:ea typeface="Calibri"/>
                <a:cs typeface="Calibri"/>
                <a:sym typeface="Calibri"/>
              </a:rPr>
              <a:t>    </a:t>
            </a:r>
            <a:r>
              <a:rPr lang="en" sz="1500">
                <a:solidFill>
                  <a:srgbClr val="333333"/>
                </a:solidFill>
                <a:latin typeface="Calibri"/>
                <a:ea typeface="Calibri"/>
                <a:cs typeface="Calibri"/>
                <a:sym typeface="Calibri"/>
              </a:rPr>
              <a:t>In relational data and information networks, instances are </a:t>
            </a:r>
            <a:r>
              <a:rPr lang="en" sz="1500">
                <a:solidFill>
                  <a:srgbClr val="CC0000"/>
                </a:solidFill>
                <a:latin typeface="Calibri"/>
                <a:ea typeface="Calibri"/>
                <a:cs typeface="Calibri"/>
                <a:sym typeface="Calibri"/>
              </a:rPr>
              <a:t>correlated</a:t>
            </a:r>
            <a:r>
              <a:rPr lang="en" sz="1500">
                <a:solidFill>
                  <a:srgbClr val="333333"/>
                </a:solidFill>
                <a:latin typeface="Calibri"/>
                <a:ea typeface="Calibri"/>
                <a:cs typeface="Calibri"/>
                <a:sym typeface="Calibri"/>
              </a:rPr>
              <a:t> with each other.</a:t>
            </a:r>
            <a:endParaRPr sz="500"/>
          </a:p>
        </p:txBody>
      </p:sp>
      <p:pic>
        <p:nvPicPr>
          <p:cNvPr id="510" name="Google Shape;510;p63"/>
          <p:cNvPicPr preferRelativeResize="0"/>
          <p:nvPr/>
        </p:nvPicPr>
        <p:blipFill>
          <a:blip r:embed="rId4">
            <a:alphaModFix/>
          </a:blip>
          <a:stretch>
            <a:fillRect/>
          </a:stretch>
        </p:blipFill>
        <p:spPr>
          <a:xfrm>
            <a:off x="4105746" y="4098921"/>
            <a:ext cx="2188250" cy="886475"/>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4" name="Shape 514"/>
        <p:cNvGrpSpPr/>
        <p:nvPr/>
      </p:nvGrpSpPr>
      <p:grpSpPr>
        <a:xfrm>
          <a:off x="0" y="0"/>
          <a:ext cx="0" cy="0"/>
          <a:chOff x="0" y="0"/>
          <a:chExt cx="0" cy="0"/>
        </a:xfrm>
      </p:grpSpPr>
      <p:sp>
        <p:nvSpPr>
          <p:cNvPr id="515" name="Google Shape;515;p64"/>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Why Graph network for Multi-Label Classification ?</a:t>
            </a:r>
            <a:endParaRPr/>
          </a:p>
        </p:txBody>
      </p:sp>
      <p:sp>
        <p:nvSpPr>
          <p:cNvPr id="516" name="Google Shape;516;p64"/>
          <p:cNvSpPr txBox="1"/>
          <p:nvPr/>
        </p:nvSpPr>
        <p:spPr>
          <a:xfrm>
            <a:off x="5743750" y="2090525"/>
            <a:ext cx="5961000" cy="69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517" name="Google Shape;517;p64"/>
          <p:cNvSpPr txBox="1"/>
          <p:nvPr/>
        </p:nvSpPr>
        <p:spPr>
          <a:xfrm>
            <a:off x="1672850" y="4257400"/>
            <a:ext cx="5961000" cy="69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FF9900"/>
              </a:solidFill>
              <a:latin typeface="Roboto"/>
              <a:ea typeface="Roboto"/>
              <a:cs typeface="Roboto"/>
              <a:sym typeface="Roboto"/>
            </a:endParaRPr>
          </a:p>
        </p:txBody>
      </p:sp>
      <p:sp>
        <p:nvSpPr>
          <p:cNvPr id="518" name="Google Shape;518;p64"/>
          <p:cNvSpPr txBox="1"/>
          <p:nvPr/>
        </p:nvSpPr>
        <p:spPr>
          <a:xfrm>
            <a:off x="603175" y="3632525"/>
            <a:ext cx="6403200" cy="139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500">
              <a:latin typeface="Roboto"/>
              <a:ea typeface="Roboto"/>
              <a:cs typeface="Roboto"/>
              <a:sym typeface="Roboto"/>
            </a:endParaRPr>
          </a:p>
        </p:txBody>
      </p:sp>
      <p:sp>
        <p:nvSpPr>
          <p:cNvPr id="519" name="Google Shape;519;p64"/>
          <p:cNvSpPr txBox="1"/>
          <p:nvPr/>
        </p:nvSpPr>
        <p:spPr>
          <a:xfrm>
            <a:off x="703750" y="855088"/>
            <a:ext cx="8053500" cy="94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50">
                <a:highlight>
                  <a:schemeClr val="lt1"/>
                </a:highlight>
              </a:rPr>
              <a:t>In Multi-Label Text Classification (MLTC), one sample can belong to more than one class. It is observed that most MLTC tasks, there are dependencies or correlations among labels. Existing methods tend to ignore the relationship among labels.</a:t>
            </a:r>
            <a:endParaRPr>
              <a:latin typeface="Roboto"/>
              <a:ea typeface="Roboto"/>
              <a:cs typeface="Roboto"/>
              <a:sym typeface="Roboto"/>
            </a:endParaRPr>
          </a:p>
        </p:txBody>
      </p:sp>
      <p:sp>
        <p:nvSpPr>
          <p:cNvPr id="520" name="Google Shape;520;p64"/>
          <p:cNvSpPr txBox="1"/>
          <p:nvPr/>
        </p:nvSpPr>
        <p:spPr>
          <a:xfrm>
            <a:off x="1842150" y="4532900"/>
            <a:ext cx="5961000" cy="69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pic>
        <p:nvPicPr>
          <p:cNvPr id="521" name="Google Shape;521;p64"/>
          <p:cNvPicPr preferRelativeResize="0"/>
          <p:nvPr/>
        </p:nvPicPr>
        <p:blipFill>
          <a:blip r:embed="rId3">
            <a:alphaModFix/>
          </a:blip>
          <a:stretch>
            <a:fillRect/>
          </a:stretch>
        </p:blipFill>
        <p:spPr>
          <a:xfrm>
            <a:off x="1539000" y="2090525"/>
            <a:ext cx="5187751" cy="2593875"/>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5" name="Shape 525"/>
        <p:cNvGrpSpPr/>
        <p:nvPr/>
      </p:nvGrpSpPr>
      <p:grpSpPr>
        <a:xfrm>
          <a:off x="0" y="0"/>
          <a:ext cx="0" cy="0"/>
          <a:chOff x="0" y="0"/>
          <a:chExt cx="0" cy="0"/>
        </a:xfrm>
      </p:grpSpPr>
      <p:sp>
        <p:nvSpPr>
          <p:cNvPr id="526" name="Google Shape;526;p65"/>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Our P</a:t>
            </a:r>
            <a:r>
              <a:rPr lang="en"/>
              <a:t>roposed Model</a:t>
            </a:r>
            <a:endParaRPr/>
          </a:p>
        </p:txBody>
      </p:sp>
      <p:sp>
        <p:nvSpPr>
          <p:cNvPr id="527" name="Google Shape;527;p65"/>
          <p:cNvSpPr txBox="1"/>
          <p:nvPr/>
        </p:nvSpPr>
        <p:spPr>
          <a:xfrm>
            <a:off x="5743750" y="2090525"/>
            <a:ext cx="5961000" cy="69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528" name="Google Shape;528;p65"/>
          <p:cNvSpPr txBox="1"/>
          <p:nvPr/>
        </p:nvSpPr>
        <p:spPr>
          <a:xfrm>
            <a:off x="1672850" y="4257400"/>
            <a:ext cx="5961000" cy="69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FF9900"/>
              </a:solidFill>
              <a:latin typeface="Roboto"/>
              <a:ea typeface="Roboto"/>
              <a:cs typeface="Roboto"/>
              <a:sym typeface="Roboto"/>
            </a:endParaRPr>
          </a:p>
        </p:txBody>
      </p:sp>
      <p:sp>
        <p:nvSpPr>
          <p:cNvPr id="529" name="Google Shape;529;p65"/>
          <p:cNvSpPr txBox="1"/>
          <p:nvPr/>
        </p:nvSpPr>
        <p:spPr>
          <a:xfrm>
            <a:off x="603175" y="3632525"/>
            <a:ext cx="6403200" cy="139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500">
              <a:latin typeface="Roboto"/>
              <a:ea typeface="Roboto"/>
              <a:cs typeface="Roboto"/>
              <a:sym typeface="Roboto"/>
            </a:endParaRPr>
          </a:p>
        </p:txBody>
      </p:sp>
      <p:sp>
        <p:nvSpPr>
          <p:cNvPr id="530" name="Google Shape;530;p65"/>
          <p:cNvSpPr txBox="1"/>
          <p:nvPr/>
        </p:nvSpPr>
        <p:spPr>
          <a:xfrm>
            <a:off x="703750" y="855088"/>
            <a:ext cx="8053500" cy="94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50">
                <a:highlight>
                  <a:schemeClr val="lt1"/>
                </a:highlight>
              </a:rPr>
              <a:t>In this paper, a graph attention network-based model is proposed to capture the attentive dependency structure among the labels. GAT network takes the node features and adjacency matrix that represents the graph data as inputs. In the context of our model, the embedding vectors of the labels act as the node features.</a:t>
            </a:r>
            <a:endParaRPr>
              <a:latin typeface="Roboto"/>
              <a:ea typeface="Roboto"/>
              <a:cs typeface="Roboto"/>
              <a:sym typeface="Roboto"/>
            </a:endParaRPr>
          </a:p>
        </p:txBody>
      </p:sp>
      <p:sp>
        <p:nvSpPr>
          <p:cNvPr id="531" name="Google Shape;531;p65"/>
          <p:cNvSpPr txBox="1"/>
          <p:nvPr/>
        </p:nvSpPr>
        <p:spPr>
          <a:xfrm>
            <a:off x="1842150" y="4532900"/>
            <a:ext cx="5961000" cy="69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pic>
        <p:nvPicPr>
          <p:cNvPr id="532" name="Google Shape;532;p65"/>
          <p:cNvPicPr preferRelativeResize="0"/>
          <p:nvPr/>
        </p:nvPicPr>
        <p:blipFill>
          <a:blip r:embed="rId3">
            <a:alphaModFix/>
          </a:blip>
          <a:stretch>
            <a:fillRect/>
          </a:stretch>
        </p:blipFill>
        <p:spPr>
          <a:xfrm>
            <a:off x="1682538" y="2038558"/>
            <a:ext cx="5658024" cy="2762942"/>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6" name="Shape 536"/>
        <p:cNvGrpSpPr/>
        <p:nvPr/>
      </p:nvGrpSpPr>
      <p:grpSpPr>
        <a:xfrm>
          <a:off x="0" y="0"/>
          <a:ext cx="0" cy="0"/>
          <a:chOff x="0" y="0"/>
          <a:chExt cx="0" cy="0"/>
        </a:xfrm>
      </p:grpSpPr>
      <p:sp>
        <p:nvSpPr>
          <p:cNvPr id="537" name="Google Shape;537;p66"/>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Feature Matrix In Graph network</a:t>
            </a:r>
            <a:endParaRPr/>
          </a:p>
        </p:txBody>
      </p:sp>
      <p:sp>
        <p:nvSpPr>
          <p:cNvPr id="538" name="Google Shape;538;p66"/>
          <p:cNvSpPr txBox="1"/>
          <p:nvPr/>
        </p:nvSpPr>
        <p:spPr>
          <a:xfrm>
            <a:off x="5743750" y="2090525"/>
            <a:ext cx="5961000" cy="69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539" name="Google Shape;539;p66"/>
          <p:cNvSpPr txBox="1"/>
          <p:nvPr/>
        </p:nvSpPr>
        <p:spPr>
          <a:xfrm>
            <a:off x="1672850" y="4257400"/>
            <a:ext cx="5961000" cy="69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FF9900"/>
              </a:solidFill>
              <a:latin typeface="Roboto"/>
              <a:ea typeface="Roboto"/>
              <a:cs typeface="Roboto"/>
              <a:sym typeface="Roboto"/>
            </a:endParaRPr>
          </a:p>
        </p:txBody>
      </p:sp>
      <p:sp>
        <p:nvSpPr>
          <p:cNvPr id="540" name="Google Shape;540;p66"/>
          <p:cNvSpPr txBox="1"/>
          <p:nvPr/>
        </p:nvSpPr>
        <p:spPr>
          <a:xfrm>
            <a:off x="603175" y="3632525"/>
            <a:ext cx="6403200" cy="139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500">
              <a:latin typeface="Roboto"/>
              <a:ea typeface="Roboto"/>
              <a:cs typeface="Roboto"/>
              <a:sym typeface="Roboto"/>
            </a:endParaRPr>
          </a:p>
        </p:txBody>
      </p:sp>
      <p:sp>
        <p:nvSpPr>
          <p:cNvPr id="541" name="Google Shape;541;p66"/>
          <p:cNvSpPr txBox="1"/>
          <p:nvPr/>
        </p:nvSpPr>
        <p:spPr>
          <a:xfrm>
            <a:off x="703750" y="855088"/>
            <a:ext cx="8053500" cy="94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50">
                <a:highlight>
                  <a:schemeClr val="lt1"/>
                </a:highlight>
              </a:rPr>
              <a:t>Feature Matrix</a:t>
            </a:r>
            <a:endParaRPr sz="1850">
              <a:highlight>
                <a:schemeClr val="lt1"/>
              </a:highlight>
            </a:endParaRPr>
          </a:p>
          <a:p>
            <a:pPr indent="0" lvl="0" marL="0" rtl="0" algn="l">
              <a:spcBef>
                <a:spcPts val="0"/>
              </a:spcBef>
              <a:spcAft>
                <a:spcPts val="0"/>
              </a:spcAft>
              <a:buNone/>
            </a:pPr>
            <a:r>
              <a:rPr lang="en" sz="1850">
                <a:highlight>
                  <a:schemeClr val="lt1"/>
                </a:highlight>
              </a:rPr>
              <a:t> </a:t>
            </a:r>
            <a:endParaRPr sz="1850">
              <a:highlight>
                <a:schemeClr val="lt1"/>
              </a:highlight>
            </a:endParaRPr>
          </a:p>
          <a:p>
            <a:pPr indent="0" lvl="0" marL="0" rtl="0" algn="l">
              <a:spcBef>
                <a:spcPts val="0"/>
              </a:spcBef>
              <a:spcAft>
                <a:spcPts val="0"/>
              </a:spcAft>
              <a:buNone/>
            </a:pPr>
            <a:r>
              <a:rPr lang="en" sz="1350">
                <a:highlight>
                  <a:schemeClr val="lt1"/>
                </a:highlight>
              </a:rPr>
              <a:t>Assigning </a:t>
            </a:r>
            <a:r>
              <a:rPr i="1" lang="en" sz="1350">
                <a:highlight>
                  <a:schemeClr val="lt1"/>
                </a:highlight>
              </a:rPr>
              <a:t>n</a:t>
            </a:r>
            <a:r>
              <a:rPr lang="en" sz="1350">
                <a:highlight>
                  <a:schemeClr val="lt1"/>
                </a:highlight>
              </a:rPr>
              <a:t>-dim embedding vectors to each label,  feature vector </a:t>
            </a:r>
            <a:r>
              <a:rPr i="1" lang="en" sz="1350">
                <a:highlight>
                  <a:schemeClr val="lt1"/>
                </a:highlight>
              </a:rPr>
              <a:t>N x F</a:t>
            </a:r>
            <a:endParaRPr i="1" sz="1350">
              <a:highlight>
                <a:schemeClr val="lt1"/>
              </a:highlight>
            </a:endParaRPr>
          </a:p>
          <a:p>
            <a:pPr indent="0" lvl="0" marL="0" rtl="0" algn="l">
              <a:spcBef>
                <a:spcPts val="0"/>
              </a:spcBef>
              <a:spcAft>
                <a:spcPts val="0"/>
              </a:spcAft>
              <a:buNone/>
            </a:pPr>
            <a:r>
              <a:t/>
            </a:r>
            <a:endParaRPr sz="1350">
              <a:highlight>
                <a:schemeClr val="lt1"/>
              </a:highlight>
            </a:endParaRPr>
          </a:p>
        </p:txBody>
      </p:sp>
      <p:sp>
        <p:nvSpPr>
          <p:cNvPr id="542" name="Google Shape;542;p66"/>
          <p:cNvSpPr txBox="1"/>
          <p:nvPr/>
        </p:nvSpPr>
        <p:spPr>
          <a:xfrm>
            <a:off x="1842150" y="4532900"/>
            <a:ext cx="5961000" cy="69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pic>
        <p:nvPicPr>
          <p:cNvPr id="543" name="Google Shape;543;p66"/>
          <p:cNvPicPr preferRelativeResize="0"/>
          <p:nvPr/>
        </p:nvPicPr>
        <p:blipFill>
          <a:blip r:embed="rId3">
            <a:alphaModFix/>
          </a:blip>
          <a:stretch>
            <a:fillRect/>
          </a:stretch>
        </p:blipFill>
        <p:spPr>
          <a:xfrm>
            <a:off x="2431475" y="2038550"/>
            <a:ext cx="4443753" cy="2809674"/>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7" name="Shape 547"/>
        <p:cNvGrpSpPr/>
        <p:nvPr/>
      </p:nvGrpSpPr>
      <p:grpSpPr>
        <a:xfrm>
          <a:off x="0" y="0"/>
          <a:ext cx="0" cy="0"/>
          <a:chOff x="0" y="0"/>
          <a:chExt cx="0" cy="0"/>
        </a:xfrm>
      </p:grpSpPr>
      <p:sp>
        <p:nvSpPr>
          <p:cNvPr id="548" name="Google Shape;548;p67"/>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
              <a:t>Adjacency Matrix</a:t>
            </a:r>
            <a:endParaRPr/>
          </a:p>
          <a:p>
            <a:pPr indent="0" lvl="0" marL="0" rtl="0" algn="l">
              <a:spcBef>
                <a:spcPts val="0"/>
              </a:spcBef>
              <a:spcAft>
                <a:spcPts val="0"/>
              </a:spcAft>
              <a:buNone/>
            </a:pPr>
            <a:r>
              <a:t/>
            </a:r>
            <a:endParaRPr/>
          </a:p>
        </p:txBody>
      </p:sp>
      <p:sp>
        <p:nvSpPr>
          <p:cNvPr id="549" name="Google Shape;549;p67"/>
          <p:cNvSpPr txBox="1"/>
          <p:nvPr/>
        </p:nvSpPr>
        <p:spPr>
          <a:xfrm>
            <a:off x="5743750" y="2090525"/>
            <a:ext cx="5961000" cy="69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550" name="Google Shape;550;p67"/>
          <p:cNvSpPr txBox="1"/>
          <p:nvPr/>
        </p:nvSpPr>
        <p:spPr>
          <a:xfrm>
            <a:off x="1672850" y="4257400"/>
            <a:ext cx="5961000" cy="69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FF9900"/>
              </a:solidFill>
              <a:latin typeface="Roboto"/>
              <a:ea typeface="Roboto"/>
              <a:cs typeface="Roboto"/>
              <a:sym typeface="Roboto"/>
            </a:endParaRPr>
          </a:p>
        </p:txBody>
      </p:sp>
      <p:sp>
        <p:nvSpPr>
          <p:cNvPr id="551" name="Google Shape;551;p67"/>
          <p:cNvSpPr txBox="1"/>
          <p:nvPr/>
        </p:nvSpPr>
        <p:spPr>
          <a:xfrm>
            <a:off x="703750" y="921075"/>
            <a:ext cx="7803300" cy="695400"/>
          </a:xfrm>
          <a:prstGeom prst="rect">
            <a:avLst/>
          </a:prstGeom>
          <a:noFill/>
          <a:ln>
            <a:noFill/>
          </a:ln>
        </p:spPr>
        <p:txBody>
          <a:bodyPr anchorCtr="0" anchor="t" bIns="91425" lIns="91425" spcFirstLastPara="1" rIns="91425" wrap="square" tIns="91425">
            <a:noAutofit/>
          </a:bodyPr>
          <a:lstStyle/>
          <a:p>
            <a:pPr indent="0" lvl="0" marL="457200" rtl="0" algn="l">
              <a:lnSpc>
                <a:spcPct val="150000"/>
              </a:lnSpc>
              <a:spcBef>
                <a:spcPts val="0"/>
              </a:spcBef>
              <a:spcAft>
                <a:spcPts val="0"/>
              </a:spcAft>
              <a:buNone/>
            </a:pPr>
            <a:r>
              <a:rPr lang="en" sz="2200">
                <a:solidFill>
                  <a:srgbClr val="333333"/>
                </a:solidFill>
                <a:latin typeface="Calibri"/>
                <a:ea typeface="Calibri"/>
                <a:cs typeface="Calibri"/>
                <a:sym typeface="Calibri"/>
              </a:rPr>
              <a:t>Adjacency Matrix</a:t>
            </a:r>
            <a:endParaRPr sz="2200">
              <a:solidFill>
                <a:srgbClr val="333333"/>
              </a:solidFill>
              <a:latin typeface="Calibri"/>
              <a:ea typeface="Calibri"/>
              <a:cs typeface="Calibri"/>
              <a:sym typeface="Calibri"/>
            </a:endParaRPr>
          </a:p>
          <a:p>
            <a:pPr indent="0" lvl="0" marL="457200" rtl="0" algn="l">
              <a:lnSpc>
                <a:spcPct val="150000"/>
              </a:lnSpc>
              <a:spcBef>
                <a:spcPts val="0"/>
              </a:spcBef>
              <a:spcAft>
                <a:spcPts val="0"/>
              </a:spcAft>
              <a:buNone/>
            </a:pPr>
            <a:r>
              <a:rPr lang="en" sz="1700">
                <a:solidFill>
                  <a:srgbClr val="333333"/>
                </a:solidFill>
                <a:latin typeface="Calibri"/>
                <a:ea typeface="Calibri"/>
                <a:cs typeface="Calibri"/>
                <a:sym typeface="Calibri"/>
              </a:rPr>
              <a:t>Adj matrix is initialized by counting the pairwise co-occurrence of labels in dataset. </a:t>
            </a:r>
            <a:r>
              <a:rPr i="1" lang="en" sz="1700">
                <a:solidFill>
                  <a:srgbClr val="333333"/>
                </a:solidFill>
                <a:latin typeface="Calibri"/>
                <a:ea typeface="Calibri"/>
                <a:cs typeface="Calibri"/>
                <a:sym typeface="Calibri"/>
              </a:rPr>
              <a:t>N x N</a:t>
            </a:r>
            <a:endParaRPr i="1" sz="1700">
              <a:solidFill>
                <a:srgbClr val="333333"/>
              </a:solidFill>
              <a:latin typeface="Calibri"/>
              <a:ea typeface="Calibri"/>
              <a:cs typeface="Calibri"/>
              <a:sym typeface="Calibri"/>
            </a:endParaRPr>
          </a:p>
          <a:p>
            <a:pPr indent="0" lvl="0" marL="457200" rtl="0" algn="l">
              <a:lnSpc>
                <a:spcPct val="150000"/>
              </a:lnSpc>
              <a:spcBef>
                <a:spcPts val="0"/>
              </a:spcBef>
              <a:spcAft>
                <a:spcPts val="0"/>
              </a:spcAft>
              <a:buNone/>
            </a:pPr>
            <a:r>
              <a:t/>
            </a:r>
            <a:endParaRPr b="1" sz="2400">
              <a:solidFill>
                <a:srgbClr val="333333"/>
              </a:solidFill>
              <a:latin typeface="Calibri"/>
              <a:ea typeface="Calibri"/>
              <a:cs typeface="Calibri"/>
              <a:sym typeface="Calibri"/>
            </a:endParaRPr>
          </a:p>
          <a:p>
            <a:pPr indent="0" lvl="0" marL="0" rtl="0" algn="l">
              <a:lnSpc>
                <a:spcPct val="150000"/>
              </a:lnSpc>
              <a:spcBef>
                <a:spcPts val="0"/>
              </a:spcBef>
              <a:spcAft>
                <a:spcPts val="0"/>
              </a:spcAft>
              <a:buNone/>
            </a:pPr>
            <a:r>
              <a:t/>
            </a:r>
            <a:endParaRPr>
              <a:latin typeface="Roboto"/>
              <a:ea typeface="Roboto"/>
              <a:cs typeface="Roboto"/>
              <a:sym typeface="Roboto"/>
            </a:endParaRPr>
          </a:p>
        </p:txBody>
      </p:sp>
      <p:sp>
        <p:nvSpPr>
          <p:cNvPr id="552" name="Google Shape;552;p67"/>
          <p:cNvSpPr txBox="1"/>
          <p:nvPr/>
        </p:nvSpPr>
        <p:spPr>
          <a:xfrm>
            <a:off x="1842150" y="4532900"/>
            <a:ext cx="5961000" cy="69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pic>
        <p:nvPicPr>
          <p:cNvPr id="553" name="Google Shape;553;p67"/>
          <p:cNvPicPr preferRelativeResize="0"/>
          <p:nvPr/>
        </p:nvPicPr>
        <p:blipFill>
          <a:blip r:embed="rId3">
            <a:alphaModFix/>
          </a:blip>
          <a:stretch>
            <a:fillRect/>
          </a:stretch>
        </p:blipFill>
        <p:spPr>
          <a:xfrm>
            <a:off x="703750" y="3435900"/>
            <a:ext cx="2723051" cy="1361525"/>
          </a:xfrm>
          <a:prstGeom prst="rect">
            <a:avLst/>
          </a:prstGeom>
          <a:noFill/>
          <a:ln>
            <a:noFill/>
          </a:ln>
        </p:spPr>
      </p:pic>
      <p:pic>
        <p:nvPicPr>
          <p:cNvPr id="554" name="Google Shape;554;p67"/>
          <p:cNvPicPr preferRelativeResize="0"/>
          <p:nvPr/>
        </p:nvPicPr>
        <p:blipFill>
          <a:blip r:embed="rId4">
            <a:alphaModFix/>
          </a:blip>
          <a:stretch>
            <a:fillRect/>
          </a:stretch>
        </p:blipFill>
        <p:spPr>
          <a:xfrm rot="376654">
            <a:off x="4133407" y="2571747"/>
            <a:ext cx="4734117" cy="2311777"/>
          </a:xfrm>
          <a:prstGeom prst="rect">
            <a:avLst/>
          </a:prstGeom>
          <a:noFill/>
          <a:ln>
            <a:noFill/>
          </a:ln>
        </p:spPr>
      </p:pic>
      <p:cxnSp>
        <p:nvCxnSpPr>
          <p:cNvPr id="555" name="Google Shape;555;p67"/>
          <p:cNvCxnSpPr/>
          <p:nvPr/>
        </p:nvCxnSpPr>
        <p:spPr>
          <a:xfrm>
            <a:off x="3632525" y="4067200"/>
            <a:ext cx="672600" cy="0"/>
          </a:xfrm>
          <a:prstGeom prst="straightConnector1">
            <a:avLst/>
          </a:prstGeom>
          <a:noFill/>
          <a:ln cap="flat" cmpd="sng" w="38100">
            <a:solidFill>
              <a:schemeClr val="accent1"/>
            </a:solidFill>
            <a:prstDash val="solid"/>
            <a:round/>
            <a:headEnd len="med" w="med" type="none"/>
            <a:tailEnd len="med" w="med" type="triangle"/>
          </a:ln>
        </p:spPr>
      </p:cxn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9" name="Shape 559"/>
        <p:cNvGrpSpPr/>
        <p:nvPr/>
      </p:nvGrpSpPr>
      <p:grpSpPr>
        <a:xfrm>
          <a:off x="0" y="0"/>
          <a:ext cx="0" cy="0"/>
          <a:chOff x="0" y="0"/>
          <a:chExt cx="0" cy="0"/>
        </a:xfrm>
      </p:grpSpPr>
      <p:sp>
        <p:nvSpPr>
          <p:cNvPr id="560" name="Google Shape;560;p68"/>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Graph Network as feature extractor</a:t>
            </a:r>
            <a:endParaRPr/>
          </a:p>
        </p:txBody>
      </p:sp>
      <p:sp>
        <p:nvSpPr>
          <p:cNvPr id="561" name="Google Shape;561;p68"/>
          <p:cNvSpPr txBox="1"/>
          <p:nvPr/>
        </p:nvSpPr>
        <p:spPr>
          <a:xfrm>
            <a:off x="5743750" y="2090525"/>
            <a:ext cx="5961000" cy="69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562" name="Google Shape;562;p68"/>
          <p:cNvSpPr txBox="1"/>
          <p:nvPr/>
        </p:nvSpPr>
        <p:spPr>
          <a:xfrm>
            <a:off x="1672850" y="4257400"/>
            <a:ext cx="5961000" cy="69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FF9900"/>
              </a:solidFill>
              <a:latin typeface="Roboto"/>
              <a:ea typeface="Roboto"/>
              <a:cs typeface="Roboto"/>
              <a:sym typeface="Roboto"/>
            </a:endParaRPr>
          </a:p>
        </p:txBody>
      </p:sp>
      <p:sp>
        <p:nvSpPr>
          <p:cNvPr id="563" name="Google Shape;563;p68"/>
          <p:cNvSpPr txBox="1"/>
          <p:nvPr/>
        </p:nvSpPr>
        <p:spPr>
          <a:xfrm>
            <a:off x="603175" y="3632525"/>
            <a:ext cx="6403200" cy="139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500">
              <a:latin typeface="Roboto"/>
              <a:ea typeface="Roboto"/>
              <a:cs typeface="Roboto"/>
              <a:sym typeface="Roboto"/>
            </a:endParaRPr>
          </a:p>
        </p:txBody>
      </p:sp>
      <p:sp>
        <p:nvSpPr>
          <p:cNvPr id="564" name="Google Shape;564;p68"/>
          <p:cNvSpPr txBox="1"/>
          <p:nvPr/>
        </p:nvSpPr>
        <p:spPr>
          <a:xfrm>
            <a:off x="703750" y="921075"/>
            <a:ext cx="7803300" cy="6954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2400">
                <a:solidFill>
                  <a:srgbClr val="333333"/>
                </a:solidFill>
                <a:latin typeface="Calibri"/>
                <a:ea typeface="Calibri"/>
                <a:cs typeface="Calibri"/>
                <a:sym typeface="Calibri"/>
              </a:rPr>
              <a:t>MAGNET network’s components :</a:t>
            </a:r>
            <a:endParaRPr sz="2400">
              <a:solidFill>
                <a:srgbClr val="333333"/>
              </a:solidFill>
              <a:latin typeface="Calibri"/>
              <a:ea typeface="Calibri"/>
              <a:cs typeface="Calibri"/>
              <a:sym typeface="Calibri"/>
            </a:endParaRPr>
          </a:p>
          <a:p>
            <a:pPr indent="0" lvl="0" marL="0" rtl="0" algn="l">
              <a:lnSpc>
                <a:spcPct val="150000"/>
              </a:lnSpc>
              <a:spcBef>
                <a:spcPts val="0"/>
              </a:spcBef>
              <a:spcAft>
                <a:spcPts val="0"/>
              </a:spcAft>
              <a:buNone/>
            </a:pPr>
            <a:r>
              <a:t/>
            </a:r>
            <a:endParaRPr sz="2400">
              <a:solidFill>
                <a:srgbClr val="333333"/>
              </a:solidFill>
              <a:latin typeface="Calibri"/>
              <a:ea typeface="Calibri"/>
              <a:cs typeface="Calibri"/>
              <a:sym typeface="Calibri"/>
            </a:endParaRPr>
          </a:p>
          <a:p>
            <a:pPr indent="-381000" lvl="0" marL="457200" rtl="0" algn="l">
              <a:lnSpc>
                <a:spcPct val="150000"/>
              </a:lnSpc>
              <a:spcBef>
                <a:spcPts val="0"/>
              </a:spcBef>
              <a:spcAft>
                <a:spcPts val="0"/>
              </a:spcAft>
              <a:buClr>
                <a:srgbClr val="333333"/>
              </a:buClr>
              <a:buSzPts val="2400"/>
              <a:buFont typeface="Calibri"/>
              <a:buChar char="●"/>
            </a:pPr>
            <a:r>
              <a:rPr lang="en" sz="2400">
                <a:solidFill>
                  <a:srgbClr val="333333"/>
                </a:solidFill>
                <a:latin typeface="Calibri"/>
                <a:ea typeface="Calibri"/>
                <a:cs typeface="Calibri"/>
                <a:sym typeface="Calibri"/>
              </a:rPr>
              <a:t>Feature Extraction </a:t>
            </a:r>
            <a:endParaRPr sz="2400">
              <a:solidFill>
                <a:srgbClr val="333333"/>
              </a:solidFill>
              <a:latin typeface="Calibri"/>
              <a:ea typeface="Calibri"/>
              <a:cs typeface="Calibri"/>
              <a:sym typeface="Calibri"/>
            </a:endParaRPr>
          </a:p>
          <a:p>
            <a:pPr indent="-381000" lvl="0" marL="457200" rtl="0" algn="l">
              <a:lnSpc>
                <a:spcPct val="150000"/>
              </a:lnSpc>
              <a:spcBef>
                <a:spcPts val="0"/>
              </a:spcBef>
              <a:spcAft>
                <a:spcPts val="0"/>
              </a:spcAft>
              <a:buClr>
                <a:srgbClr val="333333"/>
              </a:buClr>
              <a:buSzPts val="2400"/>
              <a:buFont typeface="Calibri"/>
              <a:buChar char="●"/>
            </a:pPr>
            <a:r>
              <a:rPr lang="en" sz="2400">
                <a:solidFill>
                  <a:srgbClr val="333333"/>
                </a:solidFill>
                <a:latin typeface="Calibri"/>
                <a:ea typeface="Calibri"/>
                <a:cs typeface="Calibri"/>
                <a:sym typeface="Calibri"/>
              </a:rPr>
              <a:t>Correlation between labels</a:t>
            </a:r>
            <a:endParaRPr sz="1350">
              <a:highlight>
                <a:schemeClr val="lt1"/>
              </a:highlight>
            </a:endParaRPr>
          </a:p>
          <a:p>
            <a:pPr indent="0" lvl="0" marL="0" rtl="0" algn="l">
              <a:spcBef>
                <a:spcPts val="0"/>
              </a:spcBef>
              <a:spcAft>
                <a:spcPts val="0"/>
              </a:spcAft>
              <a:buNone/>
            </a:pPr>
            <a:r>
              <a:t/>
            </a:r>
            <a:endParaRPr>
              <a:latin typeface="Roboto"/>
              <a:ea typeface="Roboto"/>
              <a:cs typeface="Roboto"/>
              <a:sym typeface="Roboto"/>
            </a:endParaRPr>
          </a:p>
        </p:txBody>
      </p:sp>
      <p:sp>
        <p:nvSpPr>
          <p:cNvPr id="565" name="Google Shape;565;p68"/>
          <p:cNvSpPr txBox="1"/>
          <p:nvPr/>
        </p:nvSpPr>
        <p:spPr>
          <a:xfrm>
            <a:off x="1842150" y="4532900"/>
            <a:ext cx="5961000" cy="69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9" name="Shape 569"/>
        <p:cNvGrpSpPr/>
        <p:nvPr/>
      </p:nvGrpSpPr>
      <p:grpSpPr>
        <a:xfrm>
          <a:off x="0" y="0"/>
          <a:ext cx="0" cy="0"/>
          <a:chOff x="0" y="0"/>
          <a:chExt cx="0" cy="0"/>
        </a:xfrm>
      </p:grpSpPr>
      <p:sp>
        <p:nvSpPr>
          <p:cNvPr id="570" name="Google Shape;570;p69"/>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
              <a:t>Graph Network as feature extractor</a:t>
            </a:r>
            <a:endParaRPr/>
          </a:p>
          <a:p>
            <a:pPr indent="0" lvl="0" marL="0" rtl="0" algn="l">
              <a:spcBef>
                <a:spcPts val="0"/>
              </a:spcBef>
              <a:spcAft>
                <a:spcPts val="0"/>
              </a:spcAft>
              <a:buNone/>
            </a:pPr>
            <a:r>
              <a:t/>
            </a:r>
            <a:endParaRPr/>
          </a:p>
        </p:txBody>
      </p:sp>
      <p:sp>
        <p:nvSpPr>
          <p:cNvPr id="571" name="Google Shape;571;p69"/>
          <p:cNvSpPr txBox="1"/>
          <p:nvPr/>
        </p:nvSpPr>
        <p:spPr>
          <a:xfrm>
            <a:off x="5743750" y="2090525"/>
            <a:ext cx="5961000" cy="69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572" name="Google Shape;572;p69"/>
          <p:cNvSpPr txBox="1"/>
          <p:nvPr/>
        </p:nvSpPr>
        <p:spPr>
          <a:xfrm>
            <a:off x="1672850" y="4257400"/>
            <a:ext cx="5961000" cy="69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FF9900"/>
              </a:solidFill>
              <a:latin typeface="Roboto"/>
              <a:ea typeface="Roboto"/>
              <a:cs typeface="Roboto"/>
              <a:sym typeface="Roboto"/>
            </a:endParaRPr>
          </a:p>
        </p:txBody>
      </p:sp>
      <p:sp>
        <p:nvSpPr>
          <p:cNvPr id="573" name="Google Shape;573;p69"/>
          <p:cNvSpPr txBox="1"/>
          <p:nvPr/>
        </p:nvSpPr>
        <p:spPr>
          <a:xfrm>
            <a:off x="703750" y="921075"/>
            <a:ext cx="7803300" cy="6954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sz="2400">
                <a:solidFill>
                  <a:srgbClr val="333333"/>
                </a:solidFill>
                <a:latin typeface="Calibri"/>
                <a:ea typeface="Calibri"/>
                <a:cs typeface="Calibri"/>
                <a:sym typeface="Calibri"/>
              </a:rPr>
              <a:t>Feature Extraction </a:t>
            </a:r>
            <a:endParaRPr b="1" sz="2400">
              <a:solidFill>
                <a:srgbClr val="333333"/>
              </a:solidFill>
              <a:latin typeface="Calibri"/>
              <a:ea typeface="Calibri"/>
              <a:cs typeface="Calibri"/>
              <a:sym typeface="Calibri"/>
            </a:endParaRPr>
          </a:p>
          <a:p>
            <a:pPr indent="-381000" lvl="0" marL="457200" rtl="0" algn="l">
              <a:lnSpc>
                <a:spcPct val="150000"/>
              </a:lnSpc>
              <a:spcBef>
                <a:spcPts val="0"/>
              </a:spcBef>
              <a:spcAft>
                <a:spcPts val="0"/>
              </a:spcAft>
              <a:buClr>
                <a:srgbClr val="333333"/>
              </a:buClr>
              <a:buSzPts val="2400"/>
              <a:buFont typeface="Calibri"/>
              <a:buChar char="●"/>
            </a:pPr>
            <a:r>
              <a:rPr lang="en" sz="2400">
                <a:solidFill>
                  <a:srgbClr val="333333"/>
                </a:solidFill>
                <a:latin typeface="Calibri"/>
                <a:ea typeface="Calibri"/>
                <a:cs typeface="Calibri"/>
                <a:sym typeface="Calibri"/>
              </a:rPr>
              <a:t>Extracting Text features using LSTM network</a:t>
            </a:r>
            <a:endParaRPr sz="2400">
              <a:solidFill>
                <a:srgbClr val="333333"/>
              </a:solidFill>
              <a:latin typeface="Calibri"/>
              <a:ea typeface="Calibri"/>
              <a:cs typeface="Calibri"/>
              <a:sym typeface="Calibri"/>
            </a:endParaRPr>
          </a:p>
          <a:p>
            <a:pPr indent="0" lvl="0" marL="0" rtl="0" algn="l">
              <a:lnSpc>
                <a:spcPct val="150000"/>
              </a:lnSpc>
              <a:spcBef>
                <a:spcPts val="0"/>
              </a:spcBef>
              <a:spcAft>
                <a:spcPts val="0"/>
              </a:spcAft>
              <a:buNone/>
            </a:pPr>
            <a:r>
              <a:t/>
            </a:r>
            <a:endParaRPr>
              <a:latin typeface="Roboto"/>
              <a:ea typeface="Roboto"/>
              <a:cs typeface="Roboto"/>
              <a:sym typeface="Roboto"/>
            </a:endParaRPr>
          </a:p>
        </p:txBody>
      </p:sp>
      <p:sp>
        <p:nvSpPr>
          <p:cNvPr id="574" name="Google Shape;574;p69"/>
          <p:cNvSpPr txBox="1"/>
          <p:nvPr/>
        </p:nvSpPr>
        <p:spPr>
          <a:xfrm>
            <a:off x="1842150" y="4532900"/>
            <a:ext cx="5961000" cy="69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pic>
        <p:nvPicPr>
          <p:cNvPr id="575" name="Google Shape;575;p69"/>
          <p:cNvPicPr preferRelativeResize="0"/>
          <p:nvPr/>
        </p:nvPicPr>
        <p:blipFill>
          <a:blip r:embed="rId3">
            <a:alphaModFix/>
          </a:blip>
          <a:stretch>
            <a:fillRect/>
          </a:stretch>
        </p:blipFill>
        <p:spPr>
          <a:xfrm>
            <a:off x="4452700" y="2090525"/>
            <a:ext cx="3267855" cy="2862275"/>
          </a:xfrm>
          <a:prstGeom prst="rect">
            <a:avLst/>
          </a:prstGeom>
          <a:noFill/>
          <a:ln>
            <a:noFill/>
          </a:ln>
        </p:spPr>
      </p:pic>
      <p:pic>
        <p:nvPicPr>
          <p:cNvPr id="576" name="Google Shape;576;p69"/>
          <p:cNvPicPr preferRelativeResize="0"/>
          <p:nvPr/>
        </p:nvPicPr>
        <p:blipFill>
          <a:blip r:embed="rId4">
            <a:alphaModFix/>
          </a:blip>
          <a:stretch>
            <a:fillRect/>
          </a:stretch>
        </p:blipFill>
        <p:spPr>
          <a:xfrm>
            <a:off x="515725" y="2785926"/>
            <a:ext cx="3542275" cy="1830925"/>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0" name="Shape 580"/>
        <p:cNvGrpSpPr/>
        <p:nvPr/>
      </p:nvGrpSpPr>
      <p:grpSpPr>
        <a:xfrm>
          <a:off x="0" y="0"/>
          <a:ext cx="0" cy="0"/>
          <a:chOff x="0" y="0"/>
          <a:chExt cx="0" cy="0"/>
        </a:xfrm>
      </p:grpSpPr>
      <p:sp>
        <p:nvSpPr>
          <p:cNvPr id="581" name="Google Shape;581;p70"/>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
              <a:t>MAGNET Research Paper</a:t>
            </a:r>
            <a:endParaRPr/>
          </a:p>
          <a:p>
            <a:pPr indent="0" lvl="0" marL="0" rtl="0" algn="l">
              <a:spcBef>
                <a:spcPts val="0"/>
              </a:spcBef>
              <a:spcAft>
                <a:spcPts val="0"/>
              </a:spcAft>
              <a:buNone/>
            </a:pPr>
            <a:r>
              <a:t/>
            </a:r>
            <a:endParaRPr/>
          </a:p>
        </p:txBody>
      </p:sp>
      <p:sp>
        <p:nvSpPr>
          <p:cNvPr id="582" name="Google Shape;582;p70"/>
          <p:cNvSpPr txBox="1"/>
          <p:nvPr/>
        </p:nvSpPr>
        <p:spPr>
          <a:xfrm>
            <a:off x="5743750" y="2090525"/>
            <a:ext cx="5961000" cy="69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583" name="Google Shape;583;p70"/>
          <p:cNvSpPr txBox="1"/>
          <p:nvPr/>
        </p:nvSpPr>
        <p:spPr>
          <a:xfrm>
            <a:off x="1672850" y="4257400"/>
            <a:ext cx="5961000" cy="69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FF9900"/>
              </a:solidFill>
              <a:latin typeface="Roboto"/>
              <a:ea typeface="Roboto"/>
              <a:cs typeface="Roboto"/>
              <a:sym typeface="Roboto"/>
            </a:endParaRPr>
          </a:p>
        </p:txBody>
      </p:sp>
      <p:sp>
        <p:nvSpPr>
          <p:cNvPr id="584" name="Google Shape;584;p70"/>
          <p:cNvSpPr txBox="1"/>
          <p:nvPr/>
        </p:nvSpPr>
        <p:spPr>
          <a:xfrm>
            <a:off x="703750" y="921075"/>
            <a:ext cx="7803300" cy="6954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t/>
            </a:r>
            <a:endParaRPr>
              <a:latin typeface="Roboto"/>
              <a:ea typeface="Roboto"/>
              <a:cs typeface="Roboto"/>
              <a:sym typeface="Roboto"/>
            </a:endParaRPr>
          </a:p>
        </p:txBody>
      </p:sp>
      <p:sp>
        <p:nvSpPr>
          <p:cNvPr id="585" name="Google Shape;585;p70"/>
          <p:cNvSpPr txBox="1"/>
          <p:nvPr/>
        </p:nvSpPr>
        <p:spPr>
          <a:xfrm>
            <a:off x="1842150" y="4532900"/>
            <a:ext cx="5961000" cy="69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586" name="Google Shape;586;p70"/>
          <p:cNvSpPr txBox="1"/>
          <p:nvPr/>
        </p:nvSpPr>
        <p:spPr>
          <a:xfrm>
            <a:off x="703750" y="2508225"/>
            <a:ext cx="7347900" cy="85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700">
                <a:latin typeface="Roboto"/>
                <a:ea typeface="Roboto"/>
                <a:cs typeface="Roboto"/>
                <a:sym typeface="Roboto"/>
              </a:rPr>
              <a:t>Attention in Graph?</a:t>
            </a:r>
            <a:endParaRPr sz="2700">
              <a:latin typeface="Roboto"/>
              <a:ea typeface="Roboto"/>
              <a:cs typeface="Roboto"/>
              <a:sym typeface="Roboto"/>
            </a:endParaRPr>
          </a:p>
        </p:txBody>
      </p:sp>
      <p:pic>
        <p:nvPicPr>
          <p:cNvPr id="587" name="Google Shape;587;p70"/>
          <p:cNvPicPr preferRelativeResize="0"/>
          <p:nvPr/>
        </p:nvPicPr>
        <p:blipFill>
          <a:blip r:embed="rId3">
            <a:alphaModFix/>
          </a:blip>
          <a:stretch>
            <a:fillRect/>
          </a:stretch>
        </p:blipFill>
        <p:spPr>
          <a:xfrm>
            <a:off x="4711400" y="1783488"/>
            <a:ext cx="2022634" cy="2169112"/>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1" name="Shape 591"/>
        <p:cNvGrpSpPr/>
        <p:nvPr/>
      </p:nvGrpSpPr>
      <p:grpSpPr>
        <a:xfrm>
          <a:off x="0" y="0"/>
          <a:ext cx="0" cy="0"/>
          <a:chOff x="0" y="0"/>
          <a:chExt cx="0" cy="0"/>
        </a:xfrm>
      </p:grpSpPr>
      <p:sp>
        <p:nvSpPr>
          <p:cNvPr id="592" name="Google Shape;592;p71"/>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
              <a:t>Graph Attention Network over Graph </a:t>
            </a:r>
            <a:r>
              <a:rPr lang="en"/>
              <a:t>Convolution</a:t>
            </a:r>
            <a:r>
              <a:rPr lang="en"/>
              <a:t> Network</a:t>
            </a:r>
            <a:endParaRPr/>
          </a:p>
        </p:txBody>
      </p:sp>
      <p:sp>
        <p:nvSpPr>
          <p:cNvPr id="593" name="Google Shape;593;p71"/>
          <p:cNvSpPr txBox="1"/>
          <p:nvPr/>
        </p:nvSpPr>
        <p:spPr>
          <a:xfrm>
            <a:off x="5743750" y="2090525"/>
            <a:ext cx="5961000" cy="69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594" name="Google Shape;594;p71"/>
          <p:cNvSpPr txBox="1"/>
          <p:nvPr/>
        </p:nvSpPr>
        <p:spPr>
          <a:xfrm>
            <a:off x="1672850" y="4257400"/>
            <a:ext cx="5961000" cy="69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FF9900"/>
              </a:solidFill>
              <a:latin typeface="Roboto"/>
              <a:ea typeface="Roboto"/>
              <a:cs typeface="Roboto"/>
              <a:sym typeface="Roboto"/>
            </a:endParaRPr>
          </a:p>
        </p:txBody>
      </p:sp>
      <p:sp>
        <p:nvSpPr>
          <p:cNvPr id="595" name="Google Shape;595;p71"/>
          <p:cNvSpPr txBox="1"/>
          <p:nvPr/>
        </p:nvSpPr>
        <p:spPr>
          <a:xfrm>
            <a:off x="703750" y="921075"/>
            <a:ext cx="7803300" cy="6954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a:latin typeface="Roboto"/>
                <a:ea typeface="Roboto"/>
                <a:cs typeface="Roboto"/>
                <a:sym typeface="Roboto"/>
              </a:rPr>
              <a:t> In GCNs, the neighborhoods of nodes combine with equal or pre-defined weights. However, the influence of neighbors can vary greatly, and the attention mechanism can identify label importance in correlation graph by considering the importance of their neighbor labels.</a:t>
            </a:r>
            <a:endParaRPr>
              <a:latin typeface="Roboto"/>
              <a:ea typeface="Roboto"/>
              <a:cs typeface="Roboto"/>
              <a:sym typeface="Roboto"/>
            </a:endParaRPr>
          </a:p>
          <a:p>
            <a:pPr indent="0" lvl="0" marL="0" rtl="0" algn="l">
              <a:lnSpc>
                <a:spcPct val="150000"/>
              </a:lnSpc>
              <a:spcBef>
                <a:spcPts val="0"/>
              </a:spcBef>
              <a:spcAft>
                <a:spcPts val="0"/>
              </a:spcAft>
              <a:buNone/>
            </a:pPr>
            <a:r>
              <a:t/>
            </a:r>
            <a:endParaRPr>
              <a:latin typeface="Roboto"/>
              <a:ea typeface="Roboto"/>
              <a:cs typeface="Roboto"/>
              <a:sym typeface="Roboto"/>
            </a:endParaRPr>
          </a:p>
          <a:p>
            <a:pPr indent="0" lvl="0" marL="0" rtl="0" algn="l">
              <a:lnSpc>
                <a:spcPct val="150000"/>
              </a:lnSpc>
              <a:spcBef>
                <a:spcPts val="0"/>
              </a:spcBef>
              <a:spcAft>
                <a:spcPts val="0"/>
              </a:spcAft>
              <a:buNone/>
            </a:pPr>
            <a:r>
              <a:rPr lang="en">
                <a:latin typeface="Roboto"/>
                <a:ea typeface="Roboto"/>
                <a:cs typeface="Roboto"/>
                <a:sym typeface="Roboto"/>
              </a:rPr>
              <a:t> In our experiment, we are using multi-head attention (Vaswani et al., 2017) that utilizes K different heads to describe labels relationship.</a:t>
            </a:r>
            <a:endParaRPr>
              <a:latin typeface="Roboto"/>
              <a:ea typeface="Roboto"/>
              <a:cs typeface="Roboto"/>
              <a:sym typeface="Roboto"/>
            </a:endParaRPr>
          </a:p>
          <a:p>
            <a:pPr indent="0" lvl="0" marL="0" rtl="0" algn="l">
              <a:lnSpc>
                <a:spcPct val="150000"/>
              </a:lnSpc>
              <a:spcBef>
                <a:spcPts val="0"/>
              </a:spcBef>
              <a:spcAft>
                <a:spcPts val="0"/>
              </a:spcAft>
              <a:buNone/>
            </a:pPr>
            <a:r>
              <a:t/>
            </a:r>
            <a:endParaRPr>
              <a:latin typeface="Roboto"/>
              <a:ea typeface="Roboto"/>
              <a:cs typeface="Roboto"/>
              <a:sym typeface="Roboto"/>
            </a:endParaRPr>
          </a:p>
          <a:p>
            <a:pPr indent="0" lvl="0" marL="0" rtl="0" algn="l">
              <a:lnSpc>
                <a:spcPct val="150000"/>
              </a:lnSpc>
              <a:spcBef>
                <a:spcPts val="0"/>
              </a:spcBef>
              <a:spcAft>
                <a:spcPts val="0"/>
              </a:spcAft>
              <a:buNone/>
            </a:pPr>
            <a:r>
              <a:t/>
            </a:r>
            <a:endParaRPr>
              <a:latin typeface="Roboto"/>
              <a:ea typeface="Roboto"/>
              <a:cs typeface="Roboto"/>
              <a:sym typeface="Roboto"/>
            </a:endParaRPr>
          </a:p>
        </p:txBody>
      </p:sp>
      <p:sp>
        <p:nvSpPr>
          <p:cNvPr id="596" name="Google Shape;596;p71"/>
          <p:cNvSpPr txBox="1"/>
          <p:nvPr/>
        </p:nvSpPr>
        <p:spPr>
          <a:xfrm>
            <a:off x="1842150" y="4532900"/>
            <a:ext cx="5961000" cy="69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597" name="Google Shape;597;p71"/>
          <p:cNvSpPr txBox="1"/>
          <p:nvPr/>
        </p:nvSpPr>
        <p:spPr>
          <a:xfrm>
            <a:off x="703750" y="3092963"/>
            <a:ext cx="7347900" cy="85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700">
              <a:latin typeface="Roboto"/>
              <a:ea typeface="Roboto"/>
              <a:cs typeface="Roboto"/>
              <a:sym typeface="Roboto"/>
            </a:endParaRPr>
          </a:p>
          <a:p>
            <a:pPr indent="0" lvl="0" marL="0" rtl="0" algn="l">
              <a:spcBef>
                <a:spcPts val="0"/>
              </a:spcBef>
              <a:spcAft>
                <a:spcPts val="0"/>
              </a:spcAft>
              <a:buNone/>
            </a:pPr>
            <a:r>
              <a:t/>
            </a:r>
            <a:endParaRPr sz="2700">
              <a:latin typeface="Roboto"/>
              <a:ea typeface="Roboto"/>
              <a:cs typeface="Roboto"/>
              <a:sym typeface="Roboto"/>
            </a:endParaRPr>
          </a:p>
        </p:txBody>
      </p:sp>
      <p:pic>
        <p:nvPicPr>
          <p:cNvPr id="598" name="Google Shape;598;p71"/>
          <p:cNvPicPr preferRelativeResize="0"/>
          <p:nvPr/>
        </p:nvPicPr>
        <p:blipFill>
          <a:blip r:embed="rId3">
            <a:alphaModFix/>
          </a:blip>
          <a:stretch>
            <a:fillRect/>
          </a:stretch>
        </p:blipFill>
        <p:spPr>
          <a:xfrm>
            <a:off x="1057925" y="3092975"/>
            <a:ext cx="2925706" cy="1859825"/>
          </a:xfrm>
          <a:prstGeom prst="rect">
            <a:avLst/>
          </a:prstGeom>
          <a:noFill/>
          <a:ln>
            <a:noFill/>
          </a:ln>
        </p:spPr>
      </p:pic>
      <p:pic>
        <p:nvPicPr>
          <p:cNvPr id="599" name="Google Shape;599;p71"/>
          <p:cNvPicPr preferRelativeResize="0"/>
          <p:nvPr/>
        </p:nvPicPr>
        <p:blipFill>
          <a:blip r:embed="rId4">
            <a:alphaModFix/>
          </a:blip>
          <a:stretch>
            <a:fillRect/>
          </a:stretch>
        </p:blipFill>
        <p:spPr>
          <a:xfrm>
            <a:off x="5217925" y="2785916"/>
            <a:ext cx="2267900" cy="2215708"/>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07CDC"/>
        </a:solidFill>
      </p:bgPr>
    </p:bg>
    <p:spTree>
      <p:nvGrpSpPr>
        <p:cNvPr id="113" name="Shape 113"/>
        <p:cNvGrpSpPr/>
        <p:nvPr/>
      </p:nvGrpSpPr>
      <p:grpSpPr>
        <a:xfrm>
          <a:off x="0" y="0"/>
          <a:ext cx="0" cy="0"/>
          <a:chOff x="0" y="0"/>
          <a:chExt cx="0" cy="0"/>
        </a:xfrm>
      </p:grpSpPr>
      <p:sp>
        <p:nvSpPr>
          <p:cNvPr id="114" name="Google Shape;114;p18"/>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900"/>
              <a:t>Outline of Today’s Lecture</a:t>
            </a:r>
            <a:endParaRPr sz="2900"/>
          </a:p>
        </p:txBody>
      </p:sp>
      <p:sp>
        <p:nvSpPr>
          <p:cNvPr id="115" name="Google Shape;115;p18"/>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336550" lvl="0" marL="457200" rtl="0" algn="l">
              <a:lnSpc>
                <a:spcPct val="100000"/>
              </a:lnSpc>
              <a:spcBef>
                <a:spcPts val="0"/>
              </a:spcBef>
              <a:spcAft>
                <a:spcPts val="0"/>
              </a:spcAft>
              <a:buSzPts val="1700"/>
              <a:buChar char="●"/>
            </a:pPr>
            <a:r>
              <a:rPr b="1" lang="en" sz="1700"/>
              <a:t>Graph </a:t>
            </a:r>
            <a:r>
              <a:rPr b="1" lang="en" sz="1700"/>
              <a:t>Convolutional</a:t>
            </a:r>
            <a:r>
              <a:rPr b="1" lang="en" sz="1700"/>
              <a:t> Networks</a:t>
            </a:r>
            <a:endParaRPr b="1" sz="1700"/>
          </a:p>
          <a:p>
            <a:pPr indent="-323850" lvl="1" marL="914400" rtl="0" algn="l">
              <a:lnSpc>
                <a:spcPct val="100000"/>
              </a:lnSpc>
              <a:spcBef>
                <a:spcPts val="0"/>
              </a:spcBef>
              <a:spcAft>
                <a:spcPts val="0"/>
              </a:spcAft>
              <a:buSzPts val="1500"/>
              <a:buChar char="○"/>
            </a:pPr>
            <a:r>
              <a:rPr lang="en" sz="1500"/>
              <a:t>Overview of GCN</a:t>
            </a:r>
            <a:endParaRPr sz="1500"/>
          </a:p>
          <a:p>
            <a:pPr indent="-323850" lvl="1" marL="914400" rtl="0" algn="l">
              <a:lnSpc>
                <a:spcPct val="100000"/>
              </a:lnSpc>
              <a:spcBef>
                <a:spcPts val="0"/>
              </a:spcBef>
              <a:spcAft>
                <a:spcPts val="0"/>
              </a:spcAft>
              <a:buSzPts val="1500"/>
              <a:buChar char="○"/>
            </a:pPr>
            <a:r>
              <a:rPr lang="en" sz="1500"/>
              <a:t>Formulation</a:t>
            </a:r>
            <a:endParaRPr sz="1500"/>
          </a:p>
          <a:p>
            <a:pPr indent="-336550" lvl="0" marL="457200" rtl="0" algn="l">
              <a:lnSpc>
                <a:spcPct val="100000"/>
              </a:lnSpc>
              <a:spcBef>
                <a:spcPts val="0"/>
              </a:spcBef>
              <a:spcAft>
                <a:spcPts val="0"/>
              </a:spcAft>
              <a:buSzPts val="1700"/>
              <a:buChar char="●"/>
            </a:pPr>
            <a:r>
              <a:rPr b="1" lang="en" sz="1700"/>
              <a:t>Hello World in Deep learning on Graph</a:t>
            </a:r>
            <a:endParaRPr b="1" sz="1700"/>
          </a:p>
          <a:p>
            <a:pPr indent="-323850" lvl="1" marL="914400" rtl="0" algn="l">
              <a:lnSpc>
                <a:spcPct val="100000"/>
              </a:lnSpc>
              <a:spcBef>
                <a:spcPts val="0"/>
              </a:spcBef>
              <a:spcAft>
                <a:spcPts val="0"/>
              </a:spcAft>
              <a:buSzPts val="1500"/>
              <a:buChar char="○"/>
            </a:pPr>
            <a:r>
              <a:rPr lang="en" sz="1500"/>
              <a:t>Implementation of GCN</a:t>
            </a:r>
            <a:endParaRPr sz="1500"/>
          </a:p>
          <a:p>
            <a:pPr indent="-336550" lvl="0" marL="457200" rtl="0" algn="l">
              <a:lnSpc>
                <a:spcPct val="100000"/>
              </a:lnSpc>
              <a:spcBef>
                <a:spcPts val="0"/>
              </a:spcBef>
              <a:spcAft>
                <a:spcPts val="0"/>
              </a:spcAft>
              <a:buSzPts val="1700"/>
              <a:buChar char="●"/>
            </a:pPr>
            <a:r>
              <a:rPr b="1" lang="en" sz="1700"/>
              <a:t>Applications</a:t>
            </a:r>
            <a:endParaRPr b="1" sz="1700"/>
          </a:p>
          <a:p>
            <a:pPr indent="-323850" lvl="1" marL="914400" rtl="0" algn="l">
              <a:lnSpc>
                <a:spcPct val="100000"/>
              </a:lnSpc>
              <a:spcBef>
                <a:spcPts val="0"/>
              </a:spcBef>
              <a:spcAft>
                <a:spcPts val="0"/>
              </a:spcAft>
              <a:buSzPts val="1500"/>
              <a:buChar char="○"/>
            </a:pPr>
            <a:r>
              <a:rPr lang="en" sz="1500"/>
              <a:t>Text Classification</a:t>
            </a:r>
            <a:endParaRPr sz="1500"/>
          </a:p>
          <a:p>
            <a:pPr indent="-323850" lvl="2" marL="1371600" rtl="0" algn="l">
              <a:lnSpc>
                <a:spcPct val="100000"/>
              </a:lnSpc>
              <a:spcBef>
                <a:spcPts val="0"/>
              </a:spcBef>
              <a:spcAft>
                <a:spcPts val="0"/>
              </a:spcAft>
              <a:buSzPts val="1500"/>
              <a:buChar char="■"/>
            </a:pPr>
            <a:r>
              <a:rPr lang="en" sz="1500"/>
              <a:t>Text-GCN Paper</a:t>
            </a:r>
            <a:endParaRPr sz="1500"/>
          </a:p>
          <a:p>
            <a:pPr indent="-323850" lvl="1" marL="914400" rtl="0" algn="l">
              <a:lnSpc>
                <a:spcPct val="100000"/>
              </a:lnSpc>
              <a:spcBef>
                <a:spcPts val="0"/>
              </a:spcBef>
              <a:spcAft>
                <a:spcPts val="0"/>
              </a:spcAft>
              <a:buSzPts val="1500"/>
              <a:buChar char="○"/>
            </a:pPr>
            <a:r>
              <a:rPr lang="en" sz="1500"/>
              <a:t>Feature extractor</a:t>
            </a:r>
            <a:endParaRPr sz="1500"/>
          </a:p>
          <a:p>
            <a:pPr indent="-323850" lvl="2" marL="1371600" rtl="0" algn="l">
              <a:lnSpc>
                <a:spcPct val="100000"/>
              </a:lnSpc>
              <a:spcBef>
                <a:spcPts val="0"/>
              </a:spcBef>
              <a:spcAft>
                <a:spcPts val="0"/>
              </a:spcAft>
              <a:buSzPts val="1500"/>
              <a:buChar char="■"/>
            </a:pPr>
            <a:r>
              <a:rPr lang="en" sz="1500"/>
              <a:t>Magnet Paper</a:t>
            </a:r>
            <a:endParaRPr sz="1500"/>
          </a:p>
          <a:p>
            <a:pPr indent="-323850" lvl="1" marL="914400" rtl="0" algn="l">
              <a:lnSpc>
                <a:spcPct val="100000"/>
              </a:lnSpc>
              <a:spcBef>
                <a:spcPts val="0"/>
              </a:spcBef>
              <a:spcAft>
                <a:spcPts val="0"/>
              </a:spcAft>
              <a:buSzPts val="1500"/>
              <a:buChar char="○"/>
            </a:pPr>
            <a:r>
              <a:rPr lang="en" sz="1500"/>
              <a:t>Knowledge Graph</a:t>
            </a:r>
            <a:endParaRPr sz="1500"/>
          </a:p>
          <a:p>
            <a:pPr indent="-323850" lvl="2" marL="1371600" rtl="0" algn="l">
              <a:lnSpc>
                <a:spcPct val="100000"/>
              </a:lnSpc>
              <a:spcBef>
                <a:spcPts val="0"/>
              </a:spcBef>
              <a:spcAft>
                <a:spcPts val="0"/>
              </a:spcAft>
              <a:buSzPts val="1500"/>
              <a:buChar char="■"/>
            </a:pPr>
            <a:r>
              <a:rPr lang="en" sz="1500"/>
              <a:t>KG Paper</a:t>
            </a:r>
            <a:endParaRPr sz="1500"/>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3" name="Shape 603"/>
        <p:cNvGrpSpPr/>
        <p:nvPr/>
      </p:nvGrpSpPr>
      <p:grpSpPr>
        <a:xfrm>
          <a:off x="0" y="0"/>
          <a:ext cx="0" cy="0"/>
          <a:chOff x="0" y="0"/>
          <a:chExt cx="0" cy="0"/>
        </a:xfrm>
      </p:grpSpPr>
      <p:sp>
        <p:nvSpPr>
          <p:cNvPr id="604" name="Google Shape;604;p72"/>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
              <a:t>Graph Network as feature extractor</a:t>
            </a:r>
            <a:endParaRPr/>
          </a:p>
          <a:p>
            <a:pPr indent="0" lvl="0" marL="0" rtl="0" algn="l">
              <a:spcBef>
                <a:spcPts val="0"/>
              </a:spcBef>
              <a:spcAft>
                <a:spcPts val="0"/>
              </a:spcAft>
              <a:buNone/>
            </a:pPr>
            <a:r>
              <a:t/>
            </a:r>
            <a:endParaRPr/>
          </a:p>
        </p:txBody>
      </p:sp>
      <p:sp>
        <p:nvSpPr>
          <p:cNvPr id="605" name="Google Shape;605;p72"/>
          <p:cNvSpPr txBox="1"/>
          <p:nvPr/>
        </p:nvSpPr>
        <p:spPr>
          <a:xfrm>
            <a:off x="5743750" y="2090525"/>
            <a:ext cx="5961000" cy="69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606" name="Google Shape;606;p72"/>
          <p:cNvSpPr txBox="1"/>
          <p:nvPr/>
        </p:nvSpPr>
        <p:spPr>
          <a:xfrm>
            <a:off x="1672850" y="4257400"/>
            <a:ext cx="5961000" cy="69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FF9900"/>
              </a:solidFill>
              <a:latin typeface="Roboto"/>
              <a:ea typeface="Roboto"/>
              <a:cs typeface="Roboto"/>
              <a:sym typeface="Roboto"/>
            </a:endParaRPr>
          </a:p>
        </p:txBody>
      </p:sp>
      <p:sp>
        <p:nvSpPr>
          <p:cNvPr id="607" name="Google Shape;607;p72"/>
          <p:cNvSpPr txBox="1"/>
          <p:nvPr/>
        </p:nvSpPr>
        <p:spPr>
          <a:xfrm>
            <a:off x="703750" y="921075"/>
            <a:ext cx="7803300" cy="6954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t/>
            </a:r>
            <a:endParaRPr b="1" sz="2000">
              <a:solidFill>
                <a:srgbClr val="333333"/>
              </a:solidFill>
              <a:latin typeface="Calibri"/>
              <a:ea typeface="Calibri"/>
              <a:cs typeface="Calibri"/>
              <a:sym typeface="Calibri"/>
            </a:endParaRPr>
          </a:p>
          <a:p>
            <a:pPr indent="0" lvl="0" marL="457200" rtl="0" algn="l">
              <a:lnSpc>
                <a:spcPct val="150000"/>
              </a:lnSpc>
              <a:spcBef>
                <a:spcPts val="0"/>
              </a:spcBef>
              <a:spcAft>
                <a:spcPts val="0"/>
              </a:spcAft>
              <a:buNone/>
            </a:pPr>
            <a:r>
              <a:rPr lang="en" sz="2000">
                <a:solidFill>
                  <a:srgbClr val="333333"/>
                </a:solidFill>
                <a:latin typeface="Calibri"/>
                <a:ea typeface="Calibri"/>
                <a:cs typeface="Calibri"/>
                <a:sym typeface="Calibri"/>
              </a:rPr>
              <a:t>Using Graph attention network to find correlation between labels</a:t>
            </a:r>
            <a:endParaRPr sz="1600">
              <a:solidFill>
                <a:srgbClr val="333333"/>
              </a:solidFill>
              <a:latin typeface="Calibri"/>
              <a:ea typeface="Calibri"/>
              <a:cs typeface="Calibri"/>
              <a:sym typeface="Calibri"/>
            </a:endParaRPr>
          </a:p>
          <a:p>
            <a:pPr indent="0" lvl="0" marL="457200" rtl="0" algn="l">
              <a:lnSpc>
                <a:spcPct val="150000"/>
              </a:lnSpc>
              <a:spcBef>
                <a:spcPts val="0"/>
              </a:spcBef>
              <a:spcAft>
                <a:spcPts val="0"/>
              </a:spcAft>
              <a:buNone/>
            </a:pPr>
            <a:r>
              <a:t/>
            </a:r>
            <a:endParaRPr b="1" sz="2400">
              <a:solidFill>
                <a:srgbClr val="333333"/>
              </a:solidFill>
              <a:latin typeface="Calibri"/>
              <a:ea typeface="Calibri"/>
              <a:cs typeface="Calibri"/>
              <a:sym typeface="Calibri"/>
            </a:endParaRPr>
          </a:p>
          <a:p>
            <a:pPr indent="0" lvl="0" marL="0" rtl="0" algn="l">
              <a:lnSpc>
                <a:spcPct val="150000"/>
              </a:lnSpc>
              <a:spcBef>
                <a:spcPts val="0"/>
              </a:spcBef>
              <a:spcAft>
                <a:spcPts val="0"/>
              </a:spcAft>
              <a:buNone/>
            </a:pPr>
            <a:r>
              <a:t/>
            </a:r>
            <a:endParaRPr>
              <a:latin typeface="Roboto"/>
              <a:ea typeface="Roboto"/>
              <a:cs typeface="Roboto"/>
              <a:sym typeface="Roboto"/>
            </a:endParaRPr>
          </a:p>
        </p:txBody>
      </p:sp>
      <p:sp>
        <p:nvSpPr>
          <p:cNvPr id="608" name="Google Shape;608;p72"/>
          <p:cNvSpPr txBox="1"/>
          <p:nvPr/>
        </p:nvSpPr>
        <p:spPr>
          <a:xfrm>
            <a:off x="1842150" y="4532900"/>
            <a:ext cx="5961000" cy="69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pic>
        <p:nvPicPr>
          <p:cNvPr id="609" name="Google Shape;609;p72"/>
          <p:cNvPicPr preferRelativeResize="0"/>
          <p:nvPr/>
        </p:nvPicPr>
        <p:blipFill>
          <a:blip r:embed="rId3">
            <a:alphaModFix/>
          </a:blip>
          <a:stretch>
            <a:fillRect/>
          </a:stretch>
        </p:blipFill>
        <p:spPr>
          <a:xfrm rot="3099844">
            <a:off x="4235753" y="3002334"/>
            <a:ext cx="1741593" cy="850460"/>
          </a:xfrm>
          <a:prstGeom prst="rect">
            <a:avLst/>
          </a:prstGeom>
          <a:noFill/>
          <a:ln>
            <a:noFill/>
          </a:ln>
        </p:spPr>
      </p:pic>
      <p:cxnSp>
        <p:nvCxnSpPr>
          <p:cNvPr id="610" name="Google Shape;610;p72"/>
          <p:cNvCxnSpPr/>
          <p:nvPr/>
        </p:nvCxnSpPr>
        <p:spPr>
          <a:xfrm>
            <a:off x="5743750" y="3186725"/>
            <a:ext cx="672600" cy="0"/>
          </a:xfrm>
          <a:prstGeom prst="straightConnector1">
            <a:avLst/>
          </a:prstGeom>
          <a:noFill/>
          <a:ln cap="flat" cmpd="sng" w="38100">
            <a:solidFill>
              <a:schemeClr val="accent1"/>
            </a:solidFill>
            <a:prstDash val="solid"/>
            <a:round/>
            <a:headEnd len="med" w="med" type="none"/>
            <a:tailEnd len="med" w="med" type="triangle"/>
          </a:ln>
        </p:spPr>
      </p:cxnSp>
      <p:pic>
        <p:nvPicPr>
          <p:cNvPr id="611" name="Google Shape;611;p72"/>
          <p:cNvPicPr preferRelativeResize="0"/>
          <p:nvPr/>
        </p:nvPicPr>
        <p:blipFill>
          <a:blip r:embed="rId4">
            <a:alphaModFix/>
          </a:blip>
          <a:stretch>
            <a:fillRect/>
          </a:stretch>
        </p:blipFill>
        <p:spPr>
          <a:xfrm>
            <a:off x="6622198" y="2571750"/>
            <a:ext cx="2202451" cy="1568050"/>
          </a:xfrm>
          <a:prstGeom prst="rect">
            <a:avLst/>
          </a:prstGeom>
          <a:noFill/>
          <a:ln>
            <a:noFill/>
          </a:ln>
        </p:spPr>
      </p:pic>
      <p:pic>
        <p:nvPicPr>
          <p:cNvPr id="612" name="Google Shape;612;p72"/>
          <p:cNvPicPr preferRelativeResize="0"/>
          <p:nvPr/>
        </p:nvPicPr>
        <p:blipFill>
          <a:blip r:embed="rId5">
            <a:alphaModFix/>
          </a:blip>
          <a:stretch>
            <a:fillRect/>
          </a:stretch>
        </p:blipFill>
        <p:spPr>
          <a:xfrm>
            <a:off x="169100" y="2480775"/>
            <a:ext cx="3777775" cy="2052125"/>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6" name="Shape 616"/>
        <p:cNvGrpSpPr/>
        <p:nvPr/>
      </p:nvGrpSpPr>
      <p:grpSpPr>
        <a:xfrm>
          <a:off x="0" y="0"/>
          <a:ext cx="0" cy="0"/>
          <a:chOff x="0" y="0"/>
          <a:chExt cx="0" cy="0"/>
        </a:xfrm>
      </p:grpSpPr>
      <p:sp>
        <p:nvSpPr>
          <p:cNvPr id="617" name="Google Shape;617;p73"/>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
              <a:t>Graph Network as feature extractor</a:t>
            </a:r>
            <a:endParaRPr/>
          </a:p>
          <a:p>
            <a:pPr indent="0" lvl="0" marL="0" rtl="0" algn="l">
              <a:spcBef>
                <a:spcPts val="0"/>
              </a:spcBef>
              <a:spcAft>
                <a:spcPts val="0"/>
              </a:spcAft>
              <a:buNone/>
            </a:pPr>
            <a:r>
              <a:t/>
            </a:r>
            <a:endParaRPr/>
          </a:p>
        </p:txBody>
      </p:sp>
      <p:sp>
        <p:nvSpPr>
          <p:cNvPr id="618" name="Google Shape;618;p73"/>
          <p:cNvSpPr txBox="1"/>
          <p:nvPr/>
        </p:nvSpPr>
        <p:spPr>
          <a:xfrm>
            <a:off x="5743750" y="2090525"/>
            <a:ext cx="5961000" cy="69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619" name="Google Shape;619;p73"/>
          <p:cNvSpPr txBox="1"/>
          <p:nvPr/>
        </p:nvSpPr>
        <p:spPr>
          <a:xfrm>
            <a:off x="1672850" y="4257400"/>
            <a:ext cx="5961000" cy="69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FF9900"/>
              </a:solidFill>
              <a:latin typeface="Roboto"/>
              <a:ea typeface="Roboto"/>
              <a:cs typeface="Roboto"/>
              <a:sym typeface="Roboto"/>
            </a:endParaRPr>
          </a:p>
        </p:txBody>
      </p:sp>
      <p:sp>
        <p:nvSpPr>
          <p:cNvPr id="620" name="Google Shape;620;p73"/>
          <p:cNvSpPr txBox="1"/>
          <p:nvPr/>
        </p:nvSpPr>
        <p:spPr>
          <a:xfrm>
            <a:off x="703750" y="921075"/>
            <a:ext cx="7803300" cy="69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Calibri"/>
                <a:ea typeface="Calibri"/>
                <a:cs typeface="Calibri"/>
                <a:sym typeface="Calibri"/>
              </a:rPr>
              <a:t>Using both features to classify the documents.  The proposed model with graph attention allows us to capture the dependency structure among labels for MLTC tasks.</a:t>
            </a:r>
            <a:endParaRPr b="1" sz="1800">
              <a:solidFill>
                <a:srgbClr val="333333"/>
              </a:solidFill>
              <a:latin typeface="Calibri"/>
              <a:ea typeface="Calibri"/>
              <a:cs typeface="Calibri"/>
              <a:sym typeface="Calibri"/>
            </a:endParaRPr>
          </a:p>
          <a:p>
            <a:pPr indent="0" lvl="0" marL="0" rtl="0" algn="l">
              <a:lnSpc>
                <a:spcPct val="150000"/>
              </a:lnSpc>
              <a:spcBef>
                <a:spcPts val="0"/>
              </a:spcBef>
              <a:spcAft>
                <a:spcPts val="0"/>
              </a:spcAft>
              <a:buNone/>
            </a:pPr>
            <a:r>
              <a:t/>
            </a:r>
            <a:endParaRPr sz="800">
              <a:latin typeface="Roboto"/>
              <a:ea typeface="Roboto"/>
              <a:cs typeface="Roboto"/>
              <a:sym typeface="Roboto"/>
            </a:endParaRPr>
          </a:p>
        </p:txBody>
      </p:sp>
      <p:sp>
        <p:nvSpPr>
          <p:cNvPr id="621" name="Google Shape;621;p73"/>
          <p:cNvSpPr txBox="1"/>
          <p:nvPr/>
        </p:nvSpPr>
        <p:spPr>
          <a:xfrm>
            <a:off x="1842150" y="4532900"/>
            <a:ext cx="5961000" cy="69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pic>
        <p:nvPicPr>
          <p:cNvPr id="622" name="Google Shape;622;p73"/>
          <p:cNvPicPr preferRelativeResize="0"/>
          <p:nvPr/>
        </p:nvPicPr>
        <p:blipFill>
          <a:blip r:embed="rId3">
            <a:alphaModFix/>
          </a:blip>
          <a:stretch>
            <a:fillRect/>
          </a:stretch>
        </p:blipFill>
        <p:spPr>
          <a:xfrm>
            <a:off x="3520325" y="1687749"/>
            <a:ext cx="5304024" cy="3149276"/>
          </a:xfrm>
          <a:prstGeom prst="rect">
            <a:avLst/>
          </a:prstGeom>
          <a:noFill/>
          <a:ln>
            <a:noFill/>
          </a:ln>
        </p:spPr>
      </p:pic>
      <p:pic>
        <p:nvPicPr>
          <p:cNvPr id="623" name="Google Shape;623;p73"/>
          <p:cNvPicPr preferRelativeResize="0"/>
          <p:nvPr/>
        </p:nvPicPr>
        <p:blipFill>
          <a:blip r:embed="rId4">
            <a:alphaModFix/>
          </a:blip>
          <a:stretch>
            <a:fillRect/>
          </a:stretch>
        </p:blipFill>
        <p:spPr>
          <a:xfrm>
            <a:off x="98249" y="2188282"/>
            <a:ext cx="3705000" cy="499880"/>
          </a:xfrm>
          <a:prstGeom prst="rect">
            <a:avLst/>
          </a:prstGeom>
          <a:noFill/>
          <a:ln>
            <a:noFill/>
          </a:ln>
        </p:spPr>
      </p:pic>
      <p:sp>
        <p:nvSpPr>
          <p:cNvPr id="624" name="Google Shape;624;p73"/>
          <p:cNvSpPr txBox="1"/>
          <p:nvPr/>
        </p:nvSpPr>
        <p:spPr>
          <a:xfrm>
            <a:off x="450900" y="2598475"/>
            <a:ext cx="2705400" cy="2238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900">
                <a:latin typeface="Roboto"/>
                <a:ea typeface="Roboto"/>
                <a:cs typeface="Roboto"/>
                <a:sym typeface="Roboto"/>
              </a:rPr>
              <a:t>Where </a:t>
            </a:r>
            <a:r>
              <a:rPr i="1" lang="en" sz="1900">
                <a:latin typeface="Roboto"/>
                <a:ea typeface="Roboto"/>
                <a:cs typeface="Roboto"/>
                <a:sym typeface="Roboto"/>
              </a:rPr>
              <a:t>F</a:t>
            </a:r>
            <a:r>
              <a:rPr lang="en" sz="1900">
                <a:latin typeface="Roboto"/>
                <a:ea typeface="Roboto"/>
                <a:cs typeface="Roboto"/>
                <a:sym typeface="Roboto"/>
              </a:rPr>
              <a:t> are the features obtained from Bi-LSTM and </a:t>
            </a:r>
            <a:r>
              <a:rPr i="1" lang="en" sz="1900">
                <a:latin typeface="Roboto"/>
                <a:ea typeface="Roboto"/>
                <a:cs typeface="Roboto"/>
                <a:sym typeface="Roboto"/>
              </a:rPr>
              <a:t>H</a:t>
            </a:r>
            <a:r>
              <a:rPr baseline="-25000" i="1" lang="en" sz="1900">
                <a:latin typeface="Roboto"/>
                <a:ea typeface="Roboto"/>
                <a:cs typeface="Roboto"/>
                <a:sym typeface="Roboto"/>
              </a:rPr>
              <a:t>gat </a:t>
            </a:r>
            <a:r>
              <a:rPr lang="en" sz="1900">
                <a:latin typeface="Roboto"/>
                <a:ea typeface="Roboto"/>
                <a:cs typeface="Roboto"/>
                <a:sym typeface="Roboto"/>
              </a:rPr>
              <a:t>are the graph features from Graph attention network.</a:t>
            </a:r>
            <a:endParaRPr sz="1900">
              <a:latin typeface="Roboto"/>
              <a:ea typeface="Roboto"/>
              <a:cs typeface="Roboto"/>
              <a:sym typeface="Roboto"/>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8" name="Shape 628"/>
        <p:cNvGrpSpPr/>
        <p:nvPr/>
      </p:nvGrpSpPr>
      <p:grpSpPr>
        <a:xfrm>
          <a:off x="0" y="0"/>
          <a:ext cx="0" cy="0"/>
          <a:chOff x="0" y="0"/>
          <a:chExt cx="0" cy="0"/>
        </a:xfrm>
      </p:grpSpPr>
      <p:sp>
        <p:nvSpPr>
          <p:cNvPr id="629" name="Google Shape;629;p74"/>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
              <a:t>Graph Network as feature extractor</a:t>
            </a:r>
            <a:endParaRPr/>
          </a:p>
          <a:p>
            <a:pPr indent="0" lvl="0" marL="0" rtl="0" algn="l">
              <a:spcBef>
                <a:spcPts val="0"/>
              </a:spcBef>
              <a:spcAft>
                <a:spcPts val="0"/>
              </a:spcAft>
              <a:buNone/>
            </a:pPr>
            <a:r>
              <a:t/>
            </a:r>
            <a:endParaRPr/>
          </a:p>
        </p:txBody>
      </p:sp>
      <p:sp>
        <p:nvSpPr>
          <p:cNvPr id="630" name="Google Shape;630;p74"/>
          <p:cNvSpPr txBox="1"/>
          <p:nvPr/>
        </p:nvSpPr>
        <p:spPr>
          <a:xfrm>
            <a:off x="5743750" y="2090525"/>
            <a:ext cx="5961000" cy="69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631" name="Google Shape;631;p74"/>
          <p:cNvSpPr txBox="1"/>
          <p:nvPr/>
        </p:nvSpPr>
        <p:spPr>
          <a:xfrm>
            <a:off x="1672850" y="4257400"/>
            <a:ext cx="5961000" cy="69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FF9900"/>
              </a:solidFill>
              <a:latin typeface="Roboto"/>
              <a:ea typeface="Roboto"/>
              <a:cs typeface="Roboto"/>
              <a:sym typeface="Roboto"/>
            </a:endParaRPr>
          </a:p>
        </p:txBody>
      </p:sp>
      <p:sp>
        <p:nvSpPr>
          <p:cNvPr id="632" name="Google Shape;632;p74"/>
          <p:cNvSpPr txBox="1"/>
          <p:nvPr/>
        </p:nvSpPr>
        <p:spPr>
          <a:xfrm>
            <a:off x="703750" y="921075"/>
            <a:ext cx="7803300" cy="69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000000"/>
              </a:buClr>
              <a:buFont typeface="Arial"/>
              <a:buNone/>
            </a:pPr>
            <a:r>
              <a:rPr b="1" lang="en" sz="2500">
                <a:solidFill>
                  <a:srgbClr val="3E3E3E"/>
                </a:solidFill>
                <a:latin typeface="Roboto Slab"/>
                <a:ea typeface="Roboto Slab"/>
                <a:cs typeface="Roboto Slab"/>
                <a:sym typeface="Roboto Slab"/>
              </a:rPr>
              <a:t>Result </a:t>
            </a:r>
            <a:endParaRPr>
              <a:latin typeface="Roboto"/>
              <a:ea typeface="Roboto"/>
              <a:cs typeface="Roboto"/>
              <a:sym typeface="Roboto"/>
            </a:endParaRPr>
          </a:p>
        </p:txBody>
      </p:sp>
      <p:sp>
        <p:nvSpPr>
          <p:cNvPr id="633" name="Google Shape;633;p74"/>
          <p:cNvSpPr txBox="1"/>
          <p:nvPr/>
        </p:nvSpPr>
        <p:spPr>
          <a:xfrm>
            <a:off x="1842150" y="4532900"/>
            <a:ext cx="5961000" cy="69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634" name="Google Shape;634;p74"/>
          <p:cNvSpPr txBox="1"/>
          <p:nvPr/>
        </p:nvSpPr>
        <p:spPr>
          <a:xfrm>
            <a:off x="703750" y="1573075"/>
            <a:ext cx="5961000" cy="695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700">
                <a:solidFill>
                  <a:srgbClr val="333333"/>
                </a:solidFill>
                <a:latin typeface="Calibri"/>
                <a:ea typeface="Calibri"/>
                <a:cs typeface="Calibri"/>
                <a:sym typeface="Calibri"/>
              </a:rPr>
              <a:t>State-of-the-art accuracy compared to 27 </a:t>
            </a:r>
            <a:endParaRPr sz="1700">
              <a:solidFill>
                <a:srgbClr val="333333"/>
              </a:solidFill>
              <a:latin typeface="Calibri"/>
              <a:ea typeface="Calibri"/>
              <a:cs typeface="Calibri"/>
              <a:sym typeface="Calibri"/>
            </a:endParaRPr>
          </a:p>
          <a:p>
            <a:pPr indent="0" lvl="0" marL="0" rtl="0" algn="l">
              <a:lnSpc>
                <a:spcPct val="115000"/>
              </a:lnSpc>
              <a:spcBef>
                <a:spcPts val="0"/>
              </a:spcBef>
              <a:spcAft>
                <a:spcPts val="0"/>
              </a:spcAft>
              <a:buNone/>
            </a:pPr>
            <a:r>
              <a:rPr lang="en" sz="1700">
                <a:solidFill>
                  <a:srgbClr val="333333"/>
                </a:solidFill>
                <a:latin typeface="Calibri"/>
                <a:ea typeface="Calibri"/>
                <a:cs typeface="Calibri"/>
                <a:sym typeface="Calibri"/>
              </a:rPr>
              <a:t>different deep learning models including bert </a:t>
            </a:r>
            <a:endParaRPr sz="1700">
              <a:solidFill>
                <a:srgbClr val="333333"/>
              </a:solidFill>
              <a:latin typeface="Calibri"/>
              <a:ea typeface="Calibri"/>
              <a:cs typeface="Calibri"/>
              <a:sym typeface="Calibri"/>
            </a:endParaRPr>
          </a:p>
          <a:p>
            <a:pPr indent="0" lvl="0" marL="0" rtl="0" algn="l">
              <a:lnSpc>
                <a:spcPct val="115000"/>
              </a:lnSpc>
              <a:spcBef>
                <a:spcPts val="0"/>
              </a:spcBef>
              <a:spcAft>
                <a:spcPts val="0"/>
              </a:spcAft>
              <a:buNone/>
            </a:pPr>
            <a:r>
              <a:rPr lang="en" sz="1700">
                <a:solidFill>
                  <a:srgbClr val="333333"/>
                </a:solidFill>
                <a:latin typeface="Calibri"/>
                <a:ea typeface="Calibri"/>
                <a:cs typeface="Calibri"/>
                <a:sym typeface="Calibri"/>
              </a:rPr>
              <a:t>across five benchmark datasets</a:t>
            </a:r>
            <a:endParaRPr sz="1700">
              <a:solidFill>
                <a:srgbClr val="333333"/>
              </a:solidFill>
              <a:latin typeface="Calibri"/>
              <a:ea typeface="Calibri"/>
              <a:cs typeface="Calibri"/>
              <a:sym typeface="Calibri"/>
            </a:endParaRPr>
          </a:p>
          <a:p>
            <a:pPr indent="0" lvl="0" marL="114300" rtl="0" algn="l">
              <a:lnSpc>
                <a:spcPct val="115000"/>
              </a:lnSpc>
              <a:spcBef>
                <a:spcPts val="0"/>
              </a:spcBef>
              <a:spcAft>
                <a:spcPts val="0"/>
              </a:spcAft>
              <a:buClr>
                <a:srgbClr val="333333"/>
              </a:buClr>
              <a:buSzPts val="1800"/>
              <a:buFont typeface="Arial"/>
              <a:buNone/>
            </a:pPr>
            <a:r>
              <a:t/>
            </a:r>
            <a:endParaRPr sz="1800">
              <a:solidFill>
                <a:srgbClr val="333333"/>
              </a:solidFill>
              <a:latin typeface="Calibri"/>
              <a:ea typeface="Calibri"/>
              <a:cs typeface="Calibri"/>
              <a:sym typeface="Calibri"/>
            </a:endParaRPr>
          </a:p>
          <a:p>
            <a:pPr indent="0" lvl="0" marL="0" rtl="0" algn="l">
              <a:spcBef>
                <a:spcPts val="0"/>
              </a:spcBef>
              <a:spcAft>
                <a:spcPts val="0"/>
              </a:spcAft>
              <a:buNone/>
            </a:pPr>
            <a:r>
              <a:t/>
            </a:r>
            <a:endParaRPr>
              <a:latin typeface="Roboto"/>
              <a:ea typeface="Roboto"/>
              <a:cs typeface="Roboto"/>
              <a:sym typeface="Roboto"/>
            </a:endParaRPr>
          </a:p>
        </p:txBody>
      </p:sp>
      <p:pic>
        <p:nvPicPr>
          <p:cNvPr id="635" name="Google Shape;635;p74"/>
          <p:cNvPicPr preferRelativeResize="0"/>
          <p:nvPr/>
        </p:nvPicPr>
        <p:blipFill>
          <a:blip r:embed="rId3">
            <a:alphaModFix/>
          </a:blip>
          <a:stretch>
            <a:fillRect/>
          </a:stretch>
        </p:blipFill>
        <p:spPr>
          <a:xfrm>
            <a:off x="184999" y="2692474"/>
            <a:ext cx="5236886" cy="1564925"/>
          </a:xfrm>
          <a:prstGeom prst="rect">
            <a:avLst/>
          </a:prstGeom>
          <a:noFill/>
          <a:ln>
            <a:noFill/>
          </a:ln>
        </p:spPr>
      </p:pic>
      <p:pic>
        <p:nvPicPr>
          <p:cNvPr id="636" name="Google Shape;636;p74"/>
          <p:cNvPicPr preferRelativeResize="0"/>
          <p:nvPr/>
        </p:nvPicPr>
        <p:blipFill>
          <a:blip r:embed="rId4">
            <a:alphaModFix/>
          </a:blip>
          <a:stretch>
            <a:fillRect/>
          </a:stretch>
        </p:blipFill>
        <p:spPr>
          <a:xfrm>
            <a:off x="5360825" y="921075"/>
            <a:ext cx="2929900" cy="4100350"/>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0" name="Shape 640"/>
        <p:cNvGrpSpPr/>
        <p:nvPr/>
      </p:nvGrpSpPr>
      <p:grpSpPr>
        <a:xfrm>
          <a:off x="0" y="0"/>
          <a:ext cx="0" cy="0"/>
          <a:chOff x="0" y="0"/>
          <a:chExt cx="0" cy="0"/>
        </a:xfrm>
      </p:grpSpPr>
      <p:sp>
        <p:nvSpPr>
          <p:cNvPr id="641" name="Google Shape;641;p75"/>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800"/>
              <a:t>Applications</a:t>
            </a:r>
            <a:endParaRPr sz="2800"/>
          </a:p>
          <a:p>
            <a:pPr indent="0" lvl="0" marL="0" rtl="0" algn="l">
              <a:spcBef>
                <a:spcPts val="0"/>
              </a:spcBef>
              <a:spcAft>
                <a:spcPts val="0"/>
              </a:spcAft>
              <a:buNone/>
            </a:pPr>
            <a:r>
              <a:rPr lang="en" sz="2800"/>
              <a:t>Learning Attention-based Embeddings for Relation Prediction in Knowledge Graphs</a:t>
            </a:r>
            <a:endParaRPr sz="2800"/>
          </a:p>
        </p:txBody>
      </p:sp>
      <p:sp>
        <p:nvSpPr>
          <p:cNvPr id="642" name="Google Shape;642;p75"/>
          <p:cNvSpPr txBox="1"/>
          <p:nvPr/>
        </p:nvSpPr>
        <p:spPr>
          <a:xfrm>
            <a:off x="183575" y="2100200"/>
            <a:ext cx="6642600" cy="774900"/>
          </a:xfrm>
          <a:prstGeom prst="rect">
            <a:avLst/>
          </a:prstGeom>
          <a:noFill/>
          <a:ln>
            <a:noFill/>
          </a:ln>
        </p:spPr>
        <p:txBody>
          <a:bodyPr anchorCtr="0" anchor="t" bIns="91425" lIns="91425" spcFirstLastPara="1" rIns="91425" wrap="square" tIns="91425">
            <a:noAutofit/>
          </a:bodyPr>
          <a:lstStyle/>
          <a:p>
            <a:pPr indent="0" lvl="0" marL="457200" rtl="0" algn="l">
              <a:lnSpc>
                <a:spcPct val="150000"/>
              </a:lnSpc>
              <a:spcBef>
                <a:spcPts val="0"/>
              </a:spcBef>
              <a:spcAft>
                <a:spcPts val="0"/>
              </a:spcAft>
              <a:buNone/>
            </a:pPr>
            <a:r>
              <a:rPr b="1" lang="en" sz="1700">
                <a:latin typeface="Roboto"/>
                <a:ea typeface="Roboto"/>
                <a:cs typeface="Roboto"/>
                <a:sym typeface="Roboto"/>
              </a:rPr>
              <a:t>Key Points of Research Paper</a:t>
            </a:r>
            <a:endParaRPr b="1" sz="1700">
              <a:latin typeface="Roboto"/>
              <a:ea typeface="Roboto"/>
              <a:cs typeface="Roboto"/>
              <a:sym typeface="Roboto"/>
            </a:endParaRPr>
          </a:p>
          <a:p>
            <a:pPr indent="-304800" lvl="0" marL="457200" rtl="0" algn="l">
              <a:lnSpc>
                <a:spcPct val="150000"/>
              </a:lnSpc>
              <a:spcBef>
                <a:spcPts val="0"/>
              </a:spcBef>
              <a:spcAft>
                <a:spcPts val="0"/>
              </a:spcAft>
              <a:buSzPts val="1200"/>
              <a:buFont typeface="Roboto"/>
              <a:buChar char="●"/>
            </a:pPr>
            <a:r>
              <a:rPr lang="en" sz="1200">
                <a:latin typeface="Roboto"/>
                <a:ea typeface="Roboto"/>
                <a:cs typeface="Roboto"/>
                <a:sym typeface="Roboto"/>
              </a:rPr>
              <a:t>Using Graph based Attention Model to learn the </a:t>
            </a:r>
            <a:endParaRPr sz="1200">
              <a:latin typeface="Roboto"/>
              <a:ea typeface="Roboto"/>
              <a:cs typeface="Roboto"/>
              <a:sym typeface="Roboto"/>
            </a:endParaRPr>
          </a:p>
          <a:p>
            <a:pPr indent="0" lvl="0" marL="457200" rtl="0" algn="l">
              <a:lnSpc>
                <a:spcPct val="150000"/>
              </a:lnSpc>
              <a:spcBef>
                <a:spcPts val="0"/>
              </a:spcBef>
              <a:spcAft>
                <a:spcPts val="0"/>
              </a:spcAft>
              <a:buNone/>
            </a:pPr>
            <a:r>
              <a:rPr lang="en" sz="1200">
                <a:latin typeface="Roboto"/>
                <a:ea typeface="Roboto"/>
                <a:cs typeface="Roboto"/>
                <a:sym typeface="Roboto"/>
              </a:rPr>
              <a:t>relationships in Knowledge Graph </a:t>
            </a:r>
            <a:endParaRPr sz="1200">
              <a:latin typeface="Roboto"/>
              <a:ea typeface="Roboto"/>
              <a:cs typeface="Roboto"/>
              <a:sym typeface="Roboto"/>
            </a:endParaRPr>
          </a:p>
          <a:p>
            <a:pPr indent="-304800" lvl="0" marL="457200" rtl="0" algn="l">
              <a:lnSpc>
                <a:spcPct val="150000"/>
              </a:lnSpc>
              <a:spcBef>
                <a:spcPts val="0"/>
              </a:spcBef>
              <a:spcAft>
                <a:spcPts val="0"/>
              </a:spcAft>
              <a:buSzPts val="1200"/>
              <a:buFont typeface="Roboto"/>
              <a:buChar char="●"/>
            </a:pPr>
            <a:r>
              <a:rPr lang="en" sz="1200">
                <a:latin typeface="Roboto"/>
                <a:ea typeface="Roboto"/>
                <a:cs typeface="Roboto"/>
                <a:sym typeface="Roboto"/>
              </a:rPr>
              <a:t>Using Entity and Relation embeddings as </a:t>
            </a:r>
            <a:endParaRPr sz="1200">
              <a:latin typeface="Roboto"/>
              <a:ea typeface="Roboto"/>
              <a:cs typeface="Roboto"/>
              <a:sym typeface="Roboto"/>
            </a:endParaRPr>
          </a:p>
          <a:p>
            <a:pPr indent="0" lvl="0" marL="457200" rtl="0" algn="l">
              <a:lnSpc>
                <a:spcPct val="150000"/>
              </a:lnSpc>
              <a:spcBef>
                <a:spcPts val="0"/>
              </a:spcBef>
              <a:spcAft>
                <a:spcPts val="0"/>
              </a:spcAft>
              <a:buNone/>
            </a:pPr>
            <a:r>
              <a:rPr lang="en" sz="1200">
                <a:latin typeface="Roboto"/>
                <a:ea typeface="Roboto"/>
                <a:cs typeface="Roboto"/>
                <a:sym typeface="Roboto"/>
              </a:rPr>
              <a:t>input to Graph Model</a:t>
            </a:r>
            <a:endParaRPr sz="1200">
              <a:latin typeface="Roboto"/>
              <a:ea typeface="Roboto"/>
              <a:cs typeface="Roboto"/>
              <a:sym typeface="Roboto"/>
            </a:endParaRPr>
          </a:p>
          <a:p>
            <a:pPr indent="-304800" lvl="0" marL="457200" rtl="0" algn="l">
              <a:lnSpc>
                <a:spcPct val="150000"/>
              </a:lnSpc>
              <a:spcBef>
                <a:spcPts val="0"/>
              </a:spcBef>
              <a:spcAft>
                <a:spcPts val="0"/>
              </a:spcAft>
              <a:buSzPts val="1200"/>
              <a:buFont typeface="Roboto"/>
              <a:buChar char="●"/>
            </a:pPr>
            <a:r>
              <a:rPr lang="en" sz="1200">
                <a:latin typeface="Roboto"/>
                <a:ea typeface="Roboto"/>
                <a:cs typeface="Roboto"/>
                <a:sym typeface="Roboto"/>
              </a:rPr>
              <a:t>Model learn a new representation of every edge </a:t>
            </a:r>
            <a:endParaRPr sz="1200">
              <a:latin typeface="Roboto"/>
              <a:ea typeface="Roboto"/>
              <a:cs typeface="Roboto"/>
              <a:sym typeface="Roboto"/>
            </a:endParaRPr>
          </a:p>
          <a:p>
            <a:pPr indent="0" lvl="0" marL="0" rtl="0" algn="l">
              <a:lnSpc>
                <a:spcPct val="150000"/>
              </a:lnSpc>
              <a:spcBef>
                <a:spcPts val="0"/>
              </a:spcBef>
              <a:spcAft>
                <a:spcPts val="0"/>
              </a:spcAft>
              <a:buNone/>
            </a:pPr>
            <a:r>
              <a:rPr lang="en" sz="1200">
                <a:latin typeface="Roboto"/>
                <a:ea typeface="Roboto"/>
                <a:cs typeface="Roboto"/>
                <a:sym typeface="Roboto"/>
              </a:rPr>
              <a:t>            and aggregate the information by summing this over </a:t>
            </a:r>
            <a:endParaRPr sz="1200">
              <a:latin typeface="Roboto"/>
              <a:ea typeface="Roboto"/>
              <a:cs typeface="Roboto"/>
              <a:sym typeface="Roboto"/>
            </a:endParaRPr>
          </a:p>
          <a:p>
            <a:pPr indent="0" lvl="0" marL="0" rtl="0" algn="l">
              <a:lnSpc>
                <a:spcPct val="150000"/>
              </a:lnSpc>
              <a:spcBef>
                <a:spcPts val="0"/>
              </a:spcBef>
              <a:spcAft>
                <a:spcPts val="0"/>
              </a:spcAft>
              <a:buNone/>
            </a:pPr>
            <a:r>
              <a:rPr lang="en" sz="1200">
                <a:latin typeface="Roboto"/>
                <a:ea typeface="Roboto"/>
                <a:cs typeface="Roboto"/>
                <a:sym typeface="Roboto"/>
              </a:rPr>
              <a:t>          	the neighborhood multiplying with the </a:t>
            </a:r>
            <a:endParaRPr sz="1200">
              <a:latin typeface="Roboto"/>
              <a:ea typeface="Roboto"/>
              <a:cs typeface="Roboto"/>
              <a:sym typeface="Roboto"/>
            </a:endParaRPr>
          </a:p>
          <a:p>
            <a:pPr indent="457200" lvl="0" marL="0" rtl="0" algn="l">
              <a:lnSpc>
                <a:spcPct val="150000"/>
              </a:lnSpc>
              <a:spcBef>
                <a:spcPts val="0"/>
              </a:spcBef>
              <a:spcAft>
                <a:spcPts val="0"/>
              </a:spcAft>
              <a:buNone/>
            </a:pPr>
            <a:r>
              <a:rPr lang="en" sz="1200">
                <a:latin typeface="Roboto"/>
                <a:ea typeface="Roboto"/>
                <a:cs typeface="Roboto"/>
                <a:sym typeface="Roboto"/>
              </a:rPr>
              <a:t>appropriate attention values.</a:t>
            </a:r>
            <a:endParaRPr sz="1200">
              <a:latin typeface="Roboto"/>
              <a:ea typeface="Roboto"/>
              <a:cs typeface="Roboto"/>
              <a:sym typeface="Roboto"/>
            </a:endParaRPr>
          </a:p>
          <a:p>
            <a:pPr indent="0" lvl="0" marL="457200" rtl="0" algn="l">
              <a:lnSpc>
                <a:spcPct val="150000"/>
              </a:lnSpc>
              <a:spcBef>
                <a:spcPts val="0"/>
              </a:spcBef>
              <a:spcAft>
                <a:spcPts val="0"/>
              </a:spcAft>
              <a:buNone/>
            </a:pPr>
            <a:r>
              <a:t/>
            </a:r>
            <a:endParaRPr sz="1200">
              <a:latin typeface="Roboto"/>
              <a:ea typeface="Roboto"/>
              <a:cs typeface="Roboto"/>
              <a:sym typeface="Roboto"/>
            </a:endParaRPr>
          </a:p>
        </p:txBody>
      </p:sp>
      <p:pic>
        <p:nvPicPr>
          <p:cNvPr id="643" name="Google Shape;643;p75"/>
          <p:cNvPicPr preferRelativeResize="0"/>
          <p:nvPr/>
        </p:nvPicPr>
        <p:blipFill>
          <a:blip r:embed="rId3">
            <a:alphaModFix/>
          </a:blip>
          <a:stretch>
            <a:fillRect/>
          </a:stretch>
        </p:blipFill>
        <p:spPr>
          <a:xfrm>
            <a:off x="4763063" y="2100200"/>
            <a:ext cx="4291300" cy="2636255"/>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7" name="Shape 647"/>
        <p:cNvGrpSpPr/>
        <p:nvPr/>
      </p:nvGrpSpPr>
      <p:grpSpPr>
        <a:xfrm>
          <a:off x="0" y="0"/>
          <a:ext cx="0" cy="0"/>
          <a:chOff x="0" y="0"/>
          <a:chExt cx="0" cy="0"/>
        </a:xfrm>
      </p:grpSpPr>
      <p:sp>
        <p:nvSpPr>
          <p:cNvPr id="648" name="Google Shape;648;p76"/>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800"/>
              <a:t>Applications</a:t>
            </a:r>
            <a:endParaRPr sz="2800"/>
          </a:p>
          <a:p>
            <a:pPr indent="0" lvl="0" marL="0" rtl="0" algn="l">
              <a:spcBef>
                <a:spcPts val="0"/>
              </a:spcBef>
              <a:spcAft>
                <a:spcPts val="0"/>
              </a:spcAft>
              <a:buNone/>
            </a:pPr>
            <a:r>
              <a:rPr lang="en" sz="2800"/>
              <a:t>Learning Attention-based Embeddings for Relation Prediction in Knowledge Graphs</a:t>
            </a:r>
            <a:endParaRPr sz="2800"/>
          </a:p>
        </p:txBody>
      </p:sp>
      <p:sp>
        <p:nvSpPr>
          <p:cNvPr id="649" name="Google Shape;649;p76"/>
          <p:cNvSpPr txBox="1"/>
          <p:nvPr/>
        </p:nvSpPr>
        <p:spPr>
          <a:xfrm>
            <a:off x="183575" y="2100200"/>
            <a:ext cx="6642600" cy="774900"/>
          </a:xfrm>
          <a:prstGeom prst="rect">
            <a:avLst/>
          </a:prstGeom>
          <a:noFill/>
          <a:ln>
            <a:noFill/>
          </a:ln>
        </p:spPr>
        <p:txBody>
          <a:bodyPr anchorCtr="0" anchor="t" bIns="91425" lIns="91425" spcFirstLastPara="1" rIns="91425" wrap="square" tIns="91425">
            <a:noAutofit/>
          </a:bodyPr>
          <a:lstStyle/>
          <a:p>
            <a:pPr indent="457200" lvl="0" marL="0" rtl="0" algn="l">
              <a:lnSpc>
                <a:spcPct val="150000"/>
              </a:lnSpc>
              <a:spcBef>
                <a:spcPts val="0"/>
              </a:spcBef>
              <a:spcAft>
                <a:spcPts val="0"/>
              </a:spcAft>
              <a:buNone/>
            </a:pPr>
            <a:r>
              <a:t/>
            </a:r>
            <a:endParaRPr sz="1200">
              <a:latin typeface="Roboto"/>
              <a:ea typeface="Roboto"/>
              <a:cs typeface="Roboto"/>
              <a:sym typeface="Roboto"/>
            </a:endParaRPr>
          </a:p>
          <a:p>
            <a:pPr indent="0" lvl="0" marL="457200" rtl="0" algn="l">
              <a:lnSpc>
                <a:spcPct val="150000"/>
              </a:lnSpc>
              <a:spcBef>
                <a:spcPts val="0"/>
              </a:spcBef>
              <a:spcAft>
                <a:spcPts val="0"/>
              </a:spcAft>
              <a:buNone/>
            </a:pPr>
            <a:r>
              <a:t/>
            </a:r>
            <a:endParaRPr sz="1200">
              <a:latin typeface="Roboto"/>
              <a:ea typeface="Roboto"/>
              <a:cs typeface="Roboto"/>
              <a:sym typeface="Roboto"/>
            </a:endParaRPr>
          </a:p>
        </p:txBody>
      </p:sp>
      <p:pic>
        <p:nvPicPr>
          <p:cNvPr id="650" name="Google Shape;650;p76"/>
          <p:cNvPicPr preferRelativeResize="0"/>
          <p:nvPr/>
        </p:nvPicPr>
        <p:blipFill>
          <a:blip r:embed="rId3">
            <a:alphaModFix/>
          </a:blip>
          <a:stretch>
            <a:fillRect/>
          </a:stretch>
        </p:blipFill>
        <p:spPr>
          <a:xfrm>
            <a:off x="2253250" y="1706700"/>
            <a:ext cx="3905623" cy="1963600"/>
          </a:xfrm>
          <a:prstGeom prst="rect">
            <a:avLst/>
          </a:prstGeom>
          <a:noFill/>
          <a:ln>
            <a:noFill/>
          </a:ln>
        </p:spPr>
      </p:pic>
      <p:sp>
        <p:nvSpPr>
          <p:cNvPr id="651" name="Google Shape;651;p76"/>
          <p:cNvSpPr txBox="1"/>
          <p:nvPr/>
        </p:nvSpPr>
        <p:spPr>
          <a:xfrm>
            <a:off x="672700" y="4015475"/>
            <a:ext cx="5961000" cy="69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pic>
        <p:nvPicPr>
          <p:cNvPr id="652" name="Google Shape;652;p76"/>
          <p:cNvPicPr preferRelativeResize="0"/>
          <p:nvPr/>
        </p:nvPicPr>
        <p:blipFill>
          <a:blip r:embed="rId4">
            <a:alphaModFix/>
          </a:blip>
          <a:stretch>
            <a:fillRect/>
          </a:stretch>
        </p:blipFill>
        <p:spPr>
          <a:xfrm>
            <a:off x="837463" y="3609188"/>
            <a:ext cx="6962775" cy="1400175"/>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6" name="Shape 656"/>
        <p:cNvGrpSpPr/>
        <p:nvPr/>
      </p:nvGrpSpPr>
      <p:grpSpPr>
        <a:xfrm>
          <a:off x="0" y="0"/>
          <a:ext cx="0" cy="0"/>
          <a:chOff x="0" y="0"/>
          <a:chExt cx="0" cy="0"/>
        </a:xfrm>
      </p:grpSpPr>
      <p:sp>
        <p:nvSpPr>
          <p:cNvPr id="657" name="Google Shape;657;p77"/>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800"/>
              <a:t>Applications</a:t>
            </a:r>
            <a:endParaRPr sz="2800"/>
          </a:p>
          <a:p>
            <a:pPr indent="0" lvl="0" marL="0" rtl="0" algn="l">
              <a:spcBef>
                <a:spcPts val="0"/>
              </a:spcBef>
              <a:spcAft>
                <a:spcPts val="0"/>
              </a:spcAft>
              <a:buNone/>
            </a:pPr>
            <a:r>
              <a:rPr lang="en" sz="2800"/>
              <a:t>Learning Attention-based Embeddings for Relation Prediction in Knowledge Graphs</a:t>
            </a:r>
            <a:endParaRPr sz="2800"/>
          </a:p>
        </p:txBody>
      </p:sp>
      <p:sp>
        <p:nvSpPr>
          <p:cNvPr id="658" name="Google Shape;658;p77"/>
          <p:cNvSpPr txBox="1"/>
          <p:nvPr/>
        </p:nvSpPr>
        <p:spPr>
          <a:xfrm>
            <a:off x="183575" y="2100200"/>
            <a:ext cx="6642600" cy="774900"/>
          </a:xfrm>
          <a:prstGeom prst="rect">
            <a:avLst/>
          </a:prstGeom>
          <a:noFill/>
          <a:ln>
            <a:noFill/>
          </a:ln>
        </p:spPr>
        <p:txBody>
          <a:bodyPr anchorCtr="0" anchor="t" bIns="91425" lIns="91425" spcFirstLastPara="1" rIns="91425" wrap="square" tIns="91425">
            <a:noAutofit/>
          </a:bodyPr>
          <a:lstStyle/>
          <a:p>
            <a:pPr indent="457200" lvl="0" marL="0" rtl="0" algn="l">
              <a:lnSpc>
                <a:spcPct val="150000"/>
              </a:lnSpc>
              <a:spcBef>
                <a:spcPts val="0"/>
              </a:spcBef>
              <a:spcAft>
                <a:spcPts val="0"/>
              </a:spcAft>
              <a:buNone/>
            </a:pPr>
            <a:r>
              <a:t/>
            </a:r>
            <a:endParaRPr sz="1200">
              <a:latin typeface="Roboto"/>
              <a:ea typeface="Roboto"/>
              <a:cs typeface="Roboto"/>
              <a:sym typeface="Roboto"/>
            </a:endParaRPr>
          </a:p>
          <a:p>
            <a:pPr indent="0" lvl="0" marL="457200" rtl="0" algn="l">
              <a:lnSpc>
                <a:spcPct val="150000"/>
              </a:lnSpc>
              <a:spcBef>
                <a:spcPts val="0"/>
              </a:spcBef>
              <a:spcAft>
                <a:spcPts val="0"/>
              </a:spcAft>
              <a:buNone/>
            </a:pPr>
            <a:r>
              <a:t/>
            </a:r>
            <a:endParaRPr sz="1200">
              <a:latin typeface="Roboto"/>
              <a:ea typeface="Roboto"/>
              <a:cs typeface="Roboto"/>
              <a:sym typeface="Roboto"/>
            </a:endParaRPr>
          </a:p>
        </p:txBody>
      </p:sp>
      <p:sp>
        <p:nvSpPr>
          <p:cNvPr id="659" name="Google Shape;659;p77"/>
          <p:cNvSpPr txBox="1"/>
          <p:nvPr/>
        </p:nvSpPr>
        <p:spPr>
          <a:xfrm>
            <a:off x="672700" y="4015475"/>
            <a:ext cx="5961000" cy="69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660" name="Google Shape;660;p77"/>
          <p:cNvSpPr txBox="1"/>
          <p:nvPr/>
        </p:nvSpPr>
        <p:spPr>
          <a:xfrm>
            <a:off x="3411300" y="1729325"/>
            <a:ext cx="6627900" cy="59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300">
                <a:latin typeface="Roboto"/>
                <a:ea typeface="Roboto"/>
                <a:cs typeface="Roboto"/>
                <a:sym typeface="Roboto"/>
              </a:rPr>
              <a:t>Model</a:t>
            </a:r>
            <a:endParaRPr sz="2300">
              <a:latin typeface="Roboto"/>
              <a:ea typeface="Roboto"/>
              <a:cs typeface="Roboto"/>
              <a:sym typeface="Roboto"/>
            </a:endParaRPr>
          </a:p>
        </p:txBody>
      </p:sp>
      <p:pic>
        <p:nvPicPr>
          <p:cNvPr id="661" name="Google Shape;661;p77"/>
          <p:cNvPicPr preferRelativeResize="0"/>
          <p:nvPr/>
        </p:nvPicPr>
        <p:blipFill>
          <a:blip r:embed="rId3">
            <a:alphaModFix/>
          </a:blip>
          <a:stretch>
            <a:fillRect/>
          </a:stretch>
        </p:blipFill>
        <p:spPr>
          <a:xfrm>
            <a:off x="471900" y="2547125"/>
            <a:ext cx="4313274" cy="2014524"/>
          </a:xfrm>
          <a:prstGeom prst="rect">
            <a:avLst/>
          </a:prstGeom>
          <a:noFill/>
          <a:ln>
            <a:noFill/>
          </a:ln>
        </p:spPr>
      </p:pic>
      <p:pic>
        <p:nvPicPr>
          <p:cNvPr id="662" name="Google Shape;662;p77"/>
          <p:cNvPicPr preferRelativeResize="0"/>
          <p:nvPr/>
        </p:nvPicPr>
        <p:blipFill>
          <a:blip r:embed="rId4">
            <a:alphaModFix/>
          </a:blip>
          <a:stretch>
            <a:fillRect/>
          </a:stretch>
        </p:blipFill>
        <p:spPr>
          <a:xfrm>
            <a:off x="5738240" y="2547125"/>
            <a:ext cx="2691110" cy="2085175"/>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6" name="Shape 666"/>
        <p:cNvGrpSpPr/>
        <p:nvPr/>
      </p:nvGrpSpPr>
      <p:grpSpPr>
        <a:xfrm>
          <a:off x="0" y="0"/>
          <a:ext cx="0" cy="0"/>
          <a:chOff x="0" y="0"/>
          <a:chExt cx="0" cy="0"/>
        </a:xfrm>
      </p:grpSpPr>
      <p:sp>
        <p:nvSpPr>
          <p:cNvPr id="667" name="Google Shape;667;p78"/>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800"/>
              <a:t>Applications</a:t>
            </a:r>
            <a:endParaRPr sz="2800"/>
          </a:p>
          <a:p>
            <a:pPr indent="0" lvl="0" marL="0" rtl="0" algn="l">
              <a:spcBef>
                <a:spcPts val="0"/>
              </a:spcBef>
              <a:spcAft>
                <a:spcPts val="0"/>
              </a:spcAft>
              <a:buNone/>
            </a:pPr>
            <a:r>
              <a:rPr lang="en" sz="2800"/>
              <a:t>Learning Attention-based Embeddings for Relation Prediction in Knowledge Graphs</a:t>
            </a:r>
            <a:endParaRPr sz="2800"/>
          </a:p>
        </p:txBody>
      </p:sp>
      <p:sp>
        <p:nvSpPr>
          <p:cNvPr id="668" name="Google Shape;668;p78"/>
          <p:cNvSpPr txBox="1"/>
          <p:nvPr/>
        </p:nvSpPr>
        <p:spPr>
          <a:xfrm>
            <a:off x="183575" y="2100200"/>
            <a:ext cx="6642600" cy="774900"/>
          </a:xfrm>
          <a:prstGeom prst="rect">
            <a:avLst/>
          </a:prstGeom>
          <a:noFill/>
          <a:ln>
            <a:noFill/>
          </a:ln>
        </p:spPr>
        <p:txBody>
          <a:bodyPr anchorCtr="0" anchor="t" bIns="91425" lIns="91425" spcFirstLastPara="1" rIns="91425" wrap="square" tIns="91425">
            <a:noAutofit/>
          </a:bodyPr>
          <a:lstStyle/>
          <a:p>
            <a:pPr indent="457200" lvl="0" marL="0" rtl="0" algn="l">
              <a:lnSpc>
                <a:spcPct val="150000"/>
              </a:lnSpc>
              <a:spcBef>
                <a:spcPts val="0"/>
              </a:spcBef>
              <a:spcAft>
                <a:spcPts val="0"/>
              </a:spcAft>
              <a:buNone/>
            </a:pPr>
            <a:r>
              <a:t/>
            </a:r>
            <a:endParaRPr sz="1200">
              <a:latin typeface="Roboto"/>
              <a:ea typeface="Roboto"/>
              <a:cs typeface="Roboto"/>
              <a:sym typeface="Roboto"/>
            </a:endParaRPr>
          </a:p>
          <a:p>
            <a:pPr indent="0" lvl="0" marL="457200" rtl="0" algn="l">
              <a:lnSpc>
                <a:spcPct val="150000"/>
              </a:lnSpc>
              <a:spcBef>
                <a:spcPts val="0"/>
              </a:spcBef>
              <a:spcAft>
                <a:spcPts val="0"/>
              </a:spcAft>
              <a:buNone/>
            </a:pPr>
            <a:r>
              <a:t/>
            </a:r>
            <a:endParaRPr sz="1200">
              <a:latin typeface="Roboto"/>
              <a:ea typeface="Roboto"/>
              <a:cs typeface="Roboto"/>
              <a:sym typeface="Roboto"/>
            </a:endParaRPr>
          </a:p>
        </p:txBody>
      </p:sp>
      <p:sp>
        <p:nvSpPr>
          <p:cNvPr id="669" name="Google Shape;669;p78"/>
          <p:cNvSpPr txBox="1"/>
          <p:nvPr/>
        </p:nvSpPr>
        <p:spPr>
          <a:xfrm>
            <a:off x="672700" y="4015475"/>
            <a:ext cx="5961000" cy="69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670" name="Google Shape;670;p78"/>
          <p:cNvSpPr txBox="1"/>
          <p:nvPr/>
        </p:nvSpPr>
        <p:spPr>
          <a:xfrm>
            <a:off x="3411300" y="1729325"/>
            <a:ext cx="6627900" cy="59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300">
                <a:latin typeface="Roboto"/>
                <a:ea typeface="Roboto"/>
                <a:cs typeface="Roboto"/>
                <a:sym typeface="Roboto"/>
              </a:rPr>
              <a:t>Result</a:t>
            </a:r>
            <a:endParaRPr sz="2300">
              <a:latin typeface="Roboto"/>
              <a:ea typeface="Roboto"/>
              <a:cs typeface="Roboto"/>
              <a:sym typeface="Roboto"/>
            </a:endParaRPr>
          </a:p>
        </p:txBody>
      </p:sp>
      <p:pic>
        <p:nvPicPr>
          <p:cNvPr id="671" name="Google Shape;671;p78"/>
          <p:cNvPicPr preferRelativeResize="0"/>
          <p:nvPr/>
        </p:nvPicPr>
        <p:blipFill>
          <a:blip r:embed="rId3">
            <a:alphaModFix/>
          </a:blip>
          <a:stretch>
            <a:fillRect/>
          </a:stretch>
        </p:blipFill>
        <p:spPr>
          <a:xfrm>
            <a:off x="246950" y="2502273"/>
            <a:ext cx="7167224" cy="2208600"/>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5" name="Shape 675"/>
        <p:cNvGrpSpPr/>
        <p:nvPr/>
      </p:nvGrpSpPr>
      <p:grpSpPr>
        <a:xfrm>
          <a:off x="0" y="0"/>
          <a:ext cx="0" cy="0"/>
          <a:chOff x="0" y="0"/>
          <a:chExt cx="0" cy="0"/>
        </a:xfrm>
      </p:grpSpPr>
      <p:sp>
        <p:nvSpPr>
          <p:cNvPr id="676" name="Google Shape;676;p79"/>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Summary</a:t>
            </a:r>
            <a:endParaRPr/>
          </a:p>
        </p:txBody>
      </p:sp>
      <p:sp>
        <p:nvSpPr>
          <p:cNvPr id="677" name="Google Shape;677;p79"/>
          <p:cNvSpPr txBox="1"/>
          <p:nvPr>
            <p:ph idx="1" type="body"/>
          </p:nvPr>
        </p:nvSpPr>
        <p:spPr>
          <a:xfrm>
            <a:off x="471900" y="1919075"/>
            <a:ext cx="4192200" cy="32244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sz="1300"/>
              <a:t>How Message Passing works in Graph networks</a:t>
            </a:r>
            <a:endParaRPr sz="1300"/>
          </a:p>
          <a:p>
            <a:pPr indent="-311150" lvl="0" marL="457200" rtl="0" algn="l">
              <a:spcBef>
                <a:spcPts val="0"/>
              </a:spcBef>
              <a:spcAft>
                <a:spcPts val="0"/>
              </a:spcAft>
              <a:buSzPts val="1300"/>
              <a:buChar char="●"/>
            </a:pPr>
            <a:r>
              <a:rPr lang="en" sz="1300"/>
              <a:t>How GCN perform </a:t>
            </a:r>
            <a:r>
              <a:rPr lang="en" sz="1300"/>
              <a:t>aggregation</a:t>
            </a:r>
            <a:endParaRPr sz="1300"/>
          </a:p>
          <a:p>
            <a:pPr indent="-311150" lvl="0" marL="457200" rtl="0" algn="l">
              <a:spcBef>
                <a:spcPts val="0"/>
              </a:spcBef>
              <a:spcAft>
                <a:spcPts val="0"/>
              </a:spcAft>
              <a:buSzPts val="1300"/>
              <a:buChar char="●"/>
            </a:pPr>
            <a:r>
              <a:rPr lang="en" sz="1300"/>
              <a:t>Similarities between GCN and CNN</a:t>
            </a:r>
            <a:endParaRPr sz="1300"/>
          </a:p>
          <a:p>
            <a:pPr indent="-311150" lvl="0" marL="457200" rtl="0" algn="l">
              <a:spcBef>
                <a:spcPts val="0"/>
              </a:spcBef>
              <a:spcAft>
                <a:spcPts val="0"/>
              </a:spcAft>
              <a:buSzPts val="1300"/>
              <a:buChar char="●"/>
            </a:pPr>
            <a:r>
              <a:rPr lang="en" sz="1300"/>
              <a:t>GCN formulation</a:t>
            </a:r>
            <a:endParaRPr sz="1300"/>
          </a:p>
          <a:p>
            <a:pPr indent="-311150" lvl="0" marL="457200" rtl="0" algn="l">
              <a:spcBef>
                <a:spcPts val="0"/>
              </a:spcBef>
              <a:spcAft>
                <a:spcPts val="0"/>
              </a:spcAft>
              <a:buSzPts val="1300"/>
              <a:buChar char="●"/>
            </a:pPr>
            <a:r>
              <a:rPr lang="en" sz="1300"/>
              <a:t>How Renormalization works</a:t>
            </a:r>
            <a:endParaRPr sz="1300"/>
          </a:p>
          <a:p>
            <a:pPr indent="-311150" lvl="0" marL="457200" rtl="0" algn="l">
              <a:spcBef>
                <a:spcPts val="0"/>
              </a:spcBef>
              <a:spcAft>
                <a:spcPts val="0"/>
              </a:spcAft>
              <a:buSzPts val="1300"/>
              <a:buChar char="●"/>
            </a:pPr>
            <a:r>
              <a:rPr lang="en" sz="1300"/>
              <a:t>How to convert Text data into Graph for GCN</a:t>
            </a:r>
            <a:endParaRPr sz="1300"/>
          </a:p>
          <a:p>
            <a:pPr indent="-311150" lvl="0" marL="457200" rtl="0" algn="l">
              <a:spcBef>
                <a:spcPts val="0"/>
              </a:spcBef>
              <a:spcAft>
                <a:spcPts val="0"/>
              </a:spcAft>
              <a:buSzPts val="1300"/>
              <a:buChar char="●"/>
            </a:pPr>
            <a:r>
              <a:rPr lang="en" sz="1300"/>
              <a:t>Heterogeneous Graphs</a:t>
            </a:r>
            <a:endParaRPr sz="1300"/>
          </a:p>
          <a:p>
            <a:pPr indent="-311150" lvl="0" marL="457200" rtl="0" algn="l">
              <a:spcBef>
                <a:spcPts val="0"/>
              </a:spcBef>
              <a:spcAft>
                <a:spcPts val="0"/>
              </a:spcAft>
              <a:buSzPts val="1300"/>
              <a:buChar char="●"/>
            </a:pPr>
            <a:r>
              <a:rPr lang="en" sz="1300"/>
              <a:t>Implementation of GCN</a:t>
            </a:r>
            <a:endParaRPr sz="1300"/>
          </a:p>
          <a:p>
            <a:pPr indent="-311150" lvl="0" marL="457200" rtl="0" algn="l">
              <a:spcBef>
                <a:spcPts val="0"/>
              </a:spcBef>
              <a:spcAft>
                <a:spcPts val="0"/>
              </a:spcAft>
              <a:buSzPts val="1300"/>
              <a:buChar char="●"/>
            </a:pPr>
            <a:r>
              <a:rPr lang="en" sz="1300"/>
              <a:t>Sentiment Analysis using GCN</a:t>
            </a:r>
            <a:endParaRPr sz="1300"/>
          </a:p>
          <a:p>
            <a:pPr indent="-311150" lvl="0" marL="457200" rtl="0" algn="l">
              <a:spcBef>
                <a:spcPts val="0"/>
              </a:spcBef>
              <a:spcAft>
                <a:spcPts val="0"/>
              </a:spcAft>
              <a:buSzPts val="1300"/>
              <a:buChar char="●"/>
            </a:pPr>
            <a:r>
              <a:rPr lang="en" sz="1300"/>
              <a:t>Magnet Paper : Graph network as feature extractor</a:t>
            </a:r>
            <a:endParaRPr sz="1300"/>
          </a:p>
          <a:p>
            <a:pPr indent="-317500" lvl="0" marL="457200" rtl="0" algn="l">
              <a:spcBef>
                <a:spcPts val="0"/>
              </a:spcBef>
              <a:spcAft>
                <a:spcPts val="0"/>
              </a:spcAft>
              <a:buSzPts val="1400"/>
              <a:buChar char="●"/>
            </a:pPr>
            <a:r>
              <a:rPr lang="en" sz="1300"/>
              <a:t>Knowledge graph using G</a:t>
            </a:r>
            <a:r>
              <a:rPr lang="en" sz="1200"/>
              <a:t>CN</a:t>
            </a:r>
            <a:endParaRPr sz="1200"/>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1" name="Shape 681"/>
        <p:cNvGrpSpPr/>
        <p:nvPr/>
      </p:nvGrpSpPr>
      <p:grpSpPr>
        <a:xfrm>
          <a:off x="0" y="0"/>
          <a:ext cx="0" cy="0"/>
          <a:chOff x="0" y="0"/>
          <a:chExt cx="0" cy="0"/>
        </a:xfrm>
      </p:grpSpPr>
      <p:sp>
        <p:nvSpPr>
          <p:cNvPr id="682" name="Google Shape;682;p80"/>
          <p:cNvSpPr txBox="1"/>
          <p:nvPr>
            <p:ph type="title"/>
          </p:nvPr>
        </p:nvSpPr>
        <p:spPr>
          <a:xfrm>
            <a:off x="490250" y="488250"/>
            <a:ext cx="62271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4800"/>
              <a:t>Questions?</a:t>
            </a:r>
            <a:endParaRPr sz="48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07CDC"/>
        </a:solidFill>
      </p:bgPr>
    </p:bg>
    <p:spTree>
      <p:nvGrpSpPr>
        <p:cNvPr id="119" name="Shape 119"/>
        <p:cNvGrpSpPr/>
        <p:nvPr/>
      </p:nvGrpSpPr>
      <p:grpSpPr>
        <a:xfrm>
          <a:off x="0" y="0"/>
          <a:ext cx="0" cy="0"/>
          <a:chOff x="0" y="0"/>
          <a:chExt cx="0" cy="0"/>
        </a:xfrm>
      </p:grpSpPr>
      <p:sp>
        <p:nvSpPr>
          <p:cNvPr id="120" name="Google Shape;120;p19"/>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Graph Convolutional Networks</a:t>
            </a:r>
            <a:endParaRPr/>
          </a:p>
        </p:txBody>
      </p:sp>
      <p:sp>
        <p:nvSpPr>
          <p:cNvPr id="121" name="Google Shape;121;p19"/>
          <p:cNvSpPr txBox="1"/>
          <p:nvPr>
            <p:ph idx="1" type="body"/>
          </p:nvPr>
        </p:nvSpPr>
        <p:spPr>
          <a:xfrm>
            <a:off x="471900" y="1769150"/>
            <a:ext cx="8535000" cy="193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000"/>
              <a:t>Graph, who? </a:t>
            </a:r>
            <a:endParaRPr b="1" sz="2000"/>
          </a:p>
          <a:p>
            <a:pPr indent="0" lvl="0" marL="0" rtl="0" algn="l">
              <a:spcBef>
                <a:spcPts val="1600"/>
              </a:spcBef>
              <a:spcAft>
                <a:spcPts val="0"/>
              </a:spcAft>
              <a:buNone/>
            </a:pPr>
            <a:r>
              <a:t/>
            </a:r>
            <a:endParaRPr b="1" sz="2000"/>
          </a:p>
          <a:p>
            <a:pPr indent="0" lvl="0" marL="0" rtl="0" algn="l">
              <a:spcBef>
                <a:spcPts val="1600"/>
              </a:spcBef>
              <a:spcAft>
                <a:spcPts val="0"/>
              </a:spcAft>
              <a:buNone/>
            </a:pPr>
            <a:r>
              <a:t/>
            </a:r>
            <a:endParaRPr b="1" sz="2000"/>
          </a:p>
          <a:p>
            <a:pPr indent="0" lvl="0" marL="0" rtl="0" algn="l">
              <a:spcBef>
                <a:spcPts val="1600"/>
              </a:spcBef>
              <a:spcAft>
                <a:spcPts val="1600"/>
              </a:spcAft>
              <a:buNone/>
            </a:pPr>
            <a:r>
              <a:t/>
            </a:r>
            <a:endParaRPr b="1" sz="2000"/>
          </a:p>
        </p:txBody>
      </p:sp>
      <p:sp>
        <p:nvSpPr>
          <p:cNvPr id="122" name="Google Shape;122;p19"/>
          <p:cNvSpPr txBox="1"/>
          <p:nvPr/>
        </p:nvSpPr>
        <p:spPr>
          <a:xfrm>
            <a:off x="345975" y="2283450"/>
            <a:ext cx="7992000" cy="134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rgbClr val="666666"/>
                </a:solidFill>
                <a:latin typeface="Roboto"/>
                <a:ea typeface="Roboto"/>
                <a:cs typeface="Roboto"/>
                <a:sym typeface="Roboto"/>
              </a:rPr>
              <a:t>In Computer Science, a graph is a data structure consisting of two components, vertices and edges. A graph G can be well described by the set of vertices V and edges E it contains.</a:t>
            </a:r>
            <a:endParaRPr sz="1500">
              <a:solidFill>
                <a:srgbClr val="666666"/>
              </a:solidFill>
              <a:latin typeface="Roboto"/>
              <a:ea typeface="Roboto"/>
              <a:cs typeface="Roboto"/>
              <a:sym typeface="Roboto"/>
            </a:endParaRPr>
          </a:p>
          <a:p>
            <a:pPr indent="0" lvl="0" marL="0" rtl="0" algn="l">
              <a:spcBef>
                <a:spcPts val="0"/>
              </a:spcBef>
              <a:spcAft>
                <a:spcPts val="0"/>
              </a:spcAft>
              <a:buNone/>
            </a:pPr>
            <a:r>
              <a:t/>
            </a:r>
            <a:endParaRPr sz="1500">
              <a:solidFill>
                <a:srgbClr val="666666"/>
              </a:solidFill>
              <a:latin typeface="Roboto"/>
              <a:ea typeface="Roboto"/>
              <a:cs typeface="Roboto"/>
              <a:sym typeface="Roboto"/>
            </a:endParaRPr>
          </a:p>
          <a:p>
            <a:pPr indent="0" lvl="0" marL="0" rtl="0" algn="l">
              <a:spcBef>
                <a:spcPts val="0"/>
              </a:spcBef>
              <a:spcAft>
                <a:spcPts val="0"/>
              </a:spcAft>
              <a:buNone/>
            </a:pPr>
            <a:r>
              <a:rPr lang="en" sz="1900">
                <a:solidFill>
                  <a:srgbClr val="666666"/>
                </a:solidFill>
                <a:latin typeface="Roboto"/>
                <a:ea typeface="Roboto"/>
                <a:cs typeface="Roboto"/>
                <a:sym typeface="Roboto"/>
              </a:rPr>
              <a:t>						</a:t>
            </a:r>
            <a:r>
              <a:rPr i="1" lang="en" sz="2300">
                <a:solidFill>
                  <a:srgbClr val="666666"/>
                </a:solidFill>
                <a:latin typeface="Roboto"/>
                <a:ea typeface="Roboto"/>
                <a:cs typeface="Roboto"/>
                <a:sym typeface="Roboto"/>
              </a:rPr>
              <a:t>	G = (V, E)</a:t>
            </a:r>
            <a:endParaRPr i="1" sz="2300">
              <a:solidFill>
                <a:srgbClr val="666666"/>
              </a:solidFill>
              <a:latin typeface="Roboto"/>
              <a:ea typeface="Roboto"/>
              <a:cs typeface="Roboto"/>
              <a:sym typeface="Roboto"/>
            </a:endParaRPr>
          </a:p>
        </p:txBody>
      </p:sp>
      <p:sp>
        <p:nvSpPr>
          <p:cNvPr id="123" name="Google Shape;123;p19"/>
          <p:cNvSpPr txBox="1"/>
          <p:nvPr/>
        </p:nvSpPr>
        <p:spPr>
          <a:xfrm>
            <a:off x="471900" y="3632850"/>
            <a:ext cx="6642600" cy="77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rgbClr val="666666"/>
                </a:solidFill>
                <a:highlight>
                  <a:srgbClr val="FFFFFF"/>
                </a:highlight>
                <a:latin typeface="Roboto"/>
                <a:ea typeface="Roboto"/>
                <a:cs typeface="Roboto"/>
                <a:sym typeface="Roboto"/>
              </a:rPr>
              <a:t>Edges can be either directed or undirected, depending on whether there exist directional dependencies between vertices.</a:t>
            </a:r>
            <a:endParaRPr sz="1300">
              <a:solidFill>
                <a:srgbClr val="666666"/>
              </a:solidFill>
              <a:latin typeface="Roboto"/>
              <a:ea typeface="Roboto"/>
              <a:cs typeface="Roboto"/>
              <a:sym typeface="Roboto"/>
            </a:endParaRPr>
          </a:p>
        </p:txBody>
      </p:sp>
      <p:pic>
        <p:nvPicPr>
          <p:cNvPr id="124" name="Google Shape;124;p19"/>
          <p:cNvPicPr preferRelativeResize="0"/>
          <p:nvPr/>
        </p:nvPicPr>
        <p:blipFill>
          <a:blip r:embed="rId3">
            <a:alphaModFix/>
          </a:blip>
          <a:stretch>
            <a:fillRect/>
          </a:stretch>
        </p:blipFill>
        <p:spPr>
          <a:xfrm>
            <a:off x="7315827" y="3446075"/>
            <a:ext cx="1691075" cy="15219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07CDC"/>
        </a:solidFill>
      </p:bgPr>
    </p:bg>
    <p:spTree>
      <p:nvGrpSpPr>
        <p:cNvPr id="128" name="Shape 128"/>
        <p:cNvGrpSpPr/>
        <p:nvPr/>
      </p:nvGrpSpPr>
      <p:grpSpPr>
        <a:xfrm>
          <a:off x="0" y="0"/>
          <a:ext cx="0" cy="0"/>
          <a:chOff x="0" y="0"/>
          <a:chExt cx="0" cy="0"/>
        </a:xfrm>
      </p:grpSpPr>
      <p:sp>
        <p:nvSpPr>
          <p:cNvPr id="129" name="Google Shape;129;p20"/>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Graph Convolutional Networks</a:t>
            </a:r>
            <a:endParaRPr/>
          </a:p>
        </p:txBody>
      </p:sp>
      <p:sp>
        <p:nvSpPr>
          <p:cNvPr id="130" name="Google Shape;130;p20"/>
          <p:cNvSpPr txBox="1"/>
          <p:nvPr>
            <p:ph idx="1" type="body"/>
          </p:nvPr>
        </p:nvSpPr>
        <p:spPr>
          <a:xfrm>
            <a:off x="471900" y="1769150"/>
            <a:ext cx="8535000" cy="193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This recurrent simply combines the input — a word for instance — with the output of itself from the previous time-step and passes it </a:t>
            </a:r>
            <a:r>
              <a:rPr lang="en" sz="1300"/>
              <a:t>through</a:t>
            </a:r>
            <a:r>
              <a:rPr lang="en" sz="1300"/>
              <a:t> a tanh activation to get the output of the current time-step.</a:t>
            </a:r>
            <a:endParaRPr sz="1300"/>
          </a:p>
          <a:p>
            <a:pPr indent="0" lvl="0" marL="0" rtl="0" algn="l">
              <a:spcBef>
                <a:spcPts val="1600"/>
              </a:spcBef>
              <a:spcAft>
                <a:spcPts val="0"/>
              </a:spcAft>
              <a:buNone/>
            </a:pPr>
            <a:r>
              <a:t/>
            </a:r>
            <a:endParaRPr b="1" sz="2000"/>
          </a:p>
          <a:p>
            <a:pPr indent="0" lvl="0" marL="0" rtl="0" algn="l">
              <a:spcBef>
                <a:spcPts val="1600"/>
              </a:spcBef>
              <a:spcAft>
                <a:spcPts val="0"/>
              </a:spcAft>
              <a:buNone/>
            </a:pPr>
            <a:r>
              <a:t/>
            </a:r>
            <a:endParaRPr b="1" sz="2000"/>
          </a:p>
          <a:p>
            <a:pPr indent="0" lvl="0" marL="0" rtl="0" algn="l">
              <a:spcBef>
                <a:spcPts val="1600"/>
              </a:spcBef>
              <a:spcAft>
                <a:spcPts val="1600"/>
              </a:spcAft>
              <a:buNone/>
            </a:pPr>
            <a:r>
              <a:t/>
            </a:r>
            <a:endParaRPr b="1" sz="2000"/>
          </a:p>
        </p:txBody>
      </p:sp>
      <p:sp>
        <p:nvSpPr>
          <p:cNvPr id="131" name="Google Shape;131;p20"/>
          <p:cNvSpPr txBox="1"/>
          <p:nvPr/>
        </p:nvSpPr>
        <p:spPr>
          <a:xfrm>
            <a:off x="276800" y="2283450"/>
            <a:ext cx="7992000" cy="134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i="1" sz="2300">
              <a:solidFill>
                <a:srgbClr val="666666"/>
              </a:solidFill>
              <a:latin typeface="Roboto"/>
              <a:ea typeface="Roboto"/>
              <a:cs typeface="Roboto"/>
              <a:sym typeface="Roboto"/>
            </a:endParaRPr>
          </a:p>
        </p:txBody>
      </p:sp>
      <p:sp>
        <p:nvSpPr>
          <p:cNvPr id="132" name="Google Shape;132;p20"/>
          <p:cNvSpPr txBox="1"/>
          <p:nvPr/>
        </p:nvSpPr>
        <p:spPr>
          <a:xfrm>
            <a:off x="471900" y="3632850"/>
            <a:ext cx="6642600" cy="77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300">
              <a:solidFill>
                <a:srgbClr val="666666"/>
              </a:solidFill>
              <a:latin typeface="Roboto"/>
              <a:ea typeface="Roboto"/>
              <a:cs typeface="Roboto"/>
              <a:sym typeface="Roboto"/>
            </a:endParaRPr>
          </a:p>
        </p:txBody>
      </p:sp>
      <p:pic>
        <p:nvPicPr>
          <p:cNvPr id="133" name="Google Shape;133;p20"/>
          <p:cNvPicPr preferRelativeResize="0"/>
          <p:nvPr/>
        </p:nvPicPr>
        <p:blipFill rotWithShape="1">
          <a:blip r:embed="rId3">
            <a:alphaModFix/>
          </a:blip>
          <a:srcRect b="3030" l="0" r="0" t="-3030"/>
          <a:stretch/>
        </p:blipFill>
        <p:spPr>
          <a:xfrm>
            <a:off x="2134463" y="2387225"/>
            <a:ext cx="5082624" cy="26633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07CDC"/>
        </a:solidFill>
      </p:bgPr>
    </p:bg>
    <p:spTree>
      <p:nvGrpSpPr>
        <p:cNvPr id="137" name="Shape 137"/>
        <p:cNvGrpSpPr/>
        <p:nvPr/>
      </p:nvGrpSpPr>
      <p:grpSpPr>
        <a:xfrm>
          <a:off x="0" y="0"/>
          <a:ext cx="0" cy="0"/>
          <a:chOff x="0" y="0"/>
          <a:chExt cx="0" cy="0"/>
        </a:xfrm>
      </p:grpSpPr>
      <p:sp>
        <p:nvSpPr>
          <p:cNvPr id="138" name="Google Shape;138;p21"/>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Graph Convolutional Networks</a:t>
            </a:r>
            <a:endParaRPr/>
          </a:p>
        </p:txBody>
      </p:sp>
      <p:sp>
        <p:nvSpPr>
          <p:cNvPr id="139" name="Google Shape;139;p21"/>
          <p:cNvSpPr txBox="1"/>
          <p:nvPr>
            <p:ph idx="1" type="body"/>
          </p:nvPr>
        </p:nvSpPr>
        <p:spPr>
          <a:xfrm>
            <a:off x="471900" y="1769150"/>
            <a:ext cx="8535000" cy="193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666666"/>
                </a:solidFill>
              </a:rPr>
              <a:t>Replace the state with message,</a:t>
            </a:r>
            <a:r>
              <a:rPr lang="en" sz="800">
                <a:solidFill>
                  <a:srgbClr val="666666"/>
                </a:solidFill>
              </a:rPr>
              <a:t> </a:t>
            </a:r>
            <a:r>
              <a:rPr lang="en" sz="1200">
                <a:solidFill>
                  <a:srgbClr val="666666"/>
                </a:solidFill>
              </a:rPr>
              <a:t>Each element in the sequence updates the message to incorporate information about itself so that the message reflects the information in the sequence as it is processed.</a:t>
            </a:r>
            <a:endParaRPr b="1" sz="1000">
              <a:solidFill>
                <a:srgbClr val="666666"/>
              </a:solidFill>
            </a:endParaRPr>
          </a:p>
          <a:p>
            <a:pPr indent="0" lvl="0" marL="0" rtl="0" algn="l">
              <a:spcBef>
                <a:spcPts val="1600"/>
              </a:spcBef>
              <a:spcAft>
                <a:spcPts val="0"/>
              </a:spcAft>
              <a:buNone/>
            </a:pPr>
            <a:r>
              <a:t/>
            </a:r>
            <a:endParaRPr b="1" sz="2000"/>
          </a:p>
          <a:p>
            <a:pPr indent="0" lvl="0" marL="0" rtl="0" algn="l">
              <a:spcBef>
                <a:spcPts val="1600"/>
              </a:spcBef>
              <a:spcAft>
                <a:spcPts val="0"/>
              </a:spcAft>
              <a:buNone/>
            </a:pPr>
            <a:r>
              <a:t/>
            </a:r>
            <a:endParaRPr b="1" sz="2000"/>
          </a:p>
          <a:p>
            <a:pPr indent="0" lvl="0" marL="0" rtl="0" algn="l">
              <a:spcBef>
                <a:spcPts val="1600"/>
              </a:spcBef>
              <a:spcAft>
                <a:spcPts val="1600"/>
              </a:spcAft>
              <a:buNone/>
            </a:pPr>
            <a:r>
              <a:t/>
            </a:r>
            <a:endParaRPr b="1" sz="2000"/>
          </a:p>
        </p:txBody>
      </p:sp>
      <p:sp>
        <p:nvSpPr>
          <p:cNvPr id="140" name="Google Shape;140;p21"/>
          <p:cNvSpPr txBox="1"/>
          <p:nvPr/>
        </p:nvSpPr>
        <p:spPr>
          <a:xfrm>
            <a:off x="276800" y="2283450"/>
            <a:ext cx="7992000" cy="134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i="1" sz="2300">
              <a:solidFill>
                <a:srgbClr val="666666"/>
              </a:solidFill>
              <a:latin typeface="Roboto"/>
              <a:ea typeface="Roboto"/>
              <a:cs typeface="Roboto"/>
              <a:sym typeface="Roboto"/>
            </a:endParaRPr>
          </a:p>
        </p:txBody>
      </p:sp>
      <p:sp>
        <p:nvSpPr>
          <p:cNvPr id="141" name="Google Shape;141;p21"/>
          <p:cNvSpPr txBox="1"/>
          <p:nvPr/>
        </p:nvSpPr>
        <p:spPr>
          <a:xfrm>
            <a:off x="471900" y="3632850"/>
            <a:ext cx="6642600" cy="77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300">
              <a:solidFill>
                <a:srgbClr val="666666"/>
              </a:solidFill>
              <a:latin typeface="Roboto"/>
              <a:ea typeface="Roboto"/>
              <a:cs typeface="Roboto"/>
              <a:sym typeface="Roboto"/>
            </a:endParaRPr>
          </a:p>
        </p:txBody>
      </p:sp>
      <p:pic>
        <p:nvPicPr>
          <p:cNvPr id="142" name="Google Shape;142;p21"/>
          <p:cNvPicPr preferRelativeResize="0"/>
          <p:nvPr/>
        </p:nvPicPr>
        <p:blipFill>
          <a:blip r:embed="rId3">
            <a:alphaModFix/>
          </a:blip>
          <a:stretch>
            <a:fillRect/>
          </a:stretch>
        </p:blipFill>
        <p:spPr>
          <a:xfrm>
            <a:off x="1972900" y="2341124"/>
            <a:ext cx="4599801" cy="2410300"/>
          </a:xfrm>
          <a:prstGeom prst="rect">
            <a:avLst/>
          </a:prstGeom>
          <a:noFill/>
          <a:ln>
            <a:noFill/>
          </a:ln>
        </p:spPr>
      </p:pic>
      <p:sp>
        <p:nvSpPr>
          <p:cNvPr id="143" name="Google Shape;143;p21"/>
          <p:cNvSpPr txBox="1"/>
          <p:nvPr/>
        </p:nvSpPr>
        <p:spPr>
          <a:xfrm>
            <a:off x="1626200" y="4751425"/>
            <a:ext cx="6642600" cy="77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50">
                <a:solidFill>
                  <a:srgbClr val="333333"/>
                </a:solidFill>
              </a:rPr>
              <a:t>Carried state as a message that’s passed between the sequence elements.</a:t>
            </a:r>
            <a:endParaRPr sz="1250">
              <a:solidFill>
                <a:srgbClr val="333333"/>
              </a:solidFill>
            </a:endParaRPr>
          </a:p>
          <a:p>
            <a:pPr indent="0" lvl="0" marL="0" rtl="0" algn="l">
              <a:spcBef>
                <a:spcPts val="0"/>
              </a:spcBef>
              <a:spcAft>
                <a:spcPts val="0"/>
              </a:spcAft>
              <a:buNone/>
            </a:pPr>
            <a:r>
              <a:t/>
            </a:r>
            <a:endParaRPr>
              <a:latin typeface="Roboto"/>
              <a:ea typeface="Roboto"/>
              <a:cs typeface="Roboto"/>
              <a:sym typeface="Roboto"/>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